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9" r:id="rId2"/>
  </p:sldMasterIdLst>
  <p:notesMasterIdLst>
    <p:notesMasterId r:id="rId30"/>
  </p:notesMasterIdLst>
  <p:handoutMasterIdLst>
    <p:handoutMasterId r:id="rId31"/>
  </p:handoutMasterIdLst>
  <p:sldIdLst>
    <p:sldId id="258" r:id="rId3"/>
    <p:sldId id="261" r:id="rId4"/>
    <p:sldId id="271" r:id="rId5"/>
    <p:sldId id="273" r:id="rId6"/>
    <p:sldId id="272" r:id="rId7"/>
    <p:sldId id="274" r:id="rId8"/>
    <p:sldId id="259" r:id="rId9"/>
    <p:sldId id="262" r:id="rId10"/>
    <p:sldId id="265" r:id="rId11"/>
    <p:sldId id="275" r:id="rId12"/>
    <p:sldId id="276" r:id="rId13"/>
    <p:sldId id="277" r:id="rId14"/>
    <p:sldId id="278" r:id="rId15"/>
    <p:sldId id="279" r:id="rId16"/>
    <p:sldId id="280" r:id="rId17"/>
    <p:sldId id="281" r:id="rId18"/>
    <p:sldId id="266" r:id="rId19"/>
    <p:sldId id="267" r:id="rId20"/>
    <p:sldId id="268" r:id="rId21"/>
    <p:sldId id="282" r:id="rId22"/>
    <p:sldId id="283" r:id="rId23"/>
    <p:sldId id="269" r:id="rId24"/>
    <p:sldId id="284" r:id="rId25"/>
    <p:sldId id="285" r:id="rId26"/>
    <p:sldId id="260" r:id="rId27"/>
    <p:sldId id="270" r:id="rId28"/>
    <p:sldId id="263"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5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25" autoAdjust="0"/>
    <p:restoredTop sz="78947" autoAdjust="0"/>
  </p:normalViewPr>
  <p:slideViewPr>
    <p:cSldViewPr snapToGrid="0" snapToObjects="1">
      <p:cViewPr varScale="1">
        <p:scale>
          <a:sx n="88" d="100"/>
          <a:sy n="88" d="100"/>
        </p:scale>
        <p:origin x="-222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991122-94E2-DE42-BF6C-238E2A772DD2}" type="datetimeFigureOut">
              <a:rPr lang="en-US" smtClean="0"/>
              <a:t>7/2/2020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27FBF43-C312-7B42-803A-5B3DE4AF125D}" type="slidenum">
              <a:rPr lang="en-US" smtClean="0"/>
              <a:t>‹#›</a:t>
            </a:fld>
            <a:endParaRPr lang="en-US"/>
          </a:p>
        </p:txBody>
      </p:sp>
    </p:spTree>
    <p:extLst>
      <p:ext uri="{BB962C8B-B14F-4D97-AF65-F5344CB8AC3E}">
        <p14:creationId xmlns:p14="http://schemas.microsoft.com/office/powerpoint/2010/main" val="20242512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6BE21F-1635-274E-A751-1004D735835B}" type="datetimeFigureOut">
              <a:rPr lang="en-US" smtClean="0"/>
              <a:t>7/2/2020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B442B6-E5FA-3243-9D3C-D237EE51EEAE}" type="slidenum">
              <a:rPr lang="en-US" smtClean="0"/>
              <a:t>‹#›</a:t>
            </a:fld>
            <a:endParaRPr lang="en-US"/>
          </a:p>
        </p:txBody>
      </p:sp>
    </p:spTree>
    <p:extLst>
      <p:ext uri="{BB962C8B-B14F-4D97-AF65-F5344CB8AC3E}">
        <p14:creationId xmlns:p14="http://schemas.microsoft.com/office/powerpoint/2010/main" val="16663304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Focus primarily on Mechatronics</a:t>
            </a:r>
          </a:p>
          <a:p>
            <a:endParaRPr lang="en-US" dirty="0" smtClean="0"/>
          </a:p>
          <a:p>
            <a:r>
              <a:rPr lang="en-US" dirty="0" smtClean="0"/>
              <a:t>Follow up to Garrett </a:t>
            </a:r>
            <a:r>
              <a:rPr lang="en-US" dirty="0" err="1" smtClean="0"/>
              <a:t>Gudgel’s</a:t>
            </a:r>
            <a:r>
              <a:rPr lang="en-US" dirty="0" smtClean="0"/>
              <a:t> thesis</a:t>
            </a:r>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1</a:t>
            </a:fld>
            <a:endParaRPr lang="en-US"/>
          </a:p>
        </p:txBody>
      </p:sp>
    </p:spTree>
    <p:extLst>
      <p:ext uri="{BB962C8B-B14F-4D97-AF65-F5344CB8AC3E}">
        <p14:creationId xmlns:p14="http://schemas.microsoft.com/office/powerpoint/2010/main" val="2116858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a:t>
            </a:r>
            <a:r>
              <a:rPr lang="en-US" dirty="0" err="1" smtClean="0"/>
              <a:t>micropython</a:t>
            </a:r>
            <a:r>
              <a:rPr lang="en-US" dirty="0" smtClean="0"/>
              <a:t> drivers available.</a:t>
            </a:r>
            <a:r>
              <a:rPr lang="en-US" baseline="0" dirty="0" smtClean="0"/>
              <a:t> Had to write them. </a:t>
            </a:r>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18</a:t>
            </a:fld>
            <a:endParaRPr lang="en-US"/>
          </a:p>
        </p:txBody>
      </p:sp>
    </p:spTree>
    <p:extLst>
      <p:ext uri="{BB962C8B-B14F-4D97-AF65-F5344CB8AC3E}">
        <p14:creationId xmlns:p14="http://schemas.microsoft.com/office/powerpoint/2010/main" val="385607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Probably needed higher torque</a:t>
            </a:r>
          </a:p>
          <a:p>
            <a:r>
              <a:rPr lang="en-US" dirty="0" smtClean="0"/>
              <a:t>Accuracy seems fine but 400 steps/rev would be nice</a:t>
            </a:r>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19</a:t>
            </a:fld>
            <a:endParaRPr lang="en-US"/>
          </a:p>
        </p:txBody>
      </p:sp>
    </p:spTree>
    <p:extLst>
      <p:ext uri="{BB962C8B-B14F-4D97-AF65-F5344CB8AC3E}">
        <p14:creationId xmlns:p14="http://schemas.microsoft.com/office/powerpoint/2010/main" val="439891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20</a:t>
            </a:fld>
            <a:endParaRPr lang="en-US"/>
          </a:p>
        </p:txBody>
      </p:sp>
    </p:spTree>
    <p:extLst>
      <p:ext uri="{BB962C8B-B14F-4D97-AF65-F5344CB8AC3E}">
        <p14:creationId xmlns:p14="http://schemas.microsoft.com/office/powerpoint/2010/main" val="3856078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Rotation</a:t>
            </a:r>
            <a:r>
              <a:rPr lang="en-US" baseline="0" dirty="0" smtClean="0"/>
              <a:t> about Y, then X, then Z</a:t>
            </a:r>
          </a:p>
          <a:p>
            <a:r>
              <a:rPr lang="en-US" baseline="0" dirty="0" smtClean="0"/>
              <a:t>Always referencing the home position makes calculating lengths based off of desired angular position very easy but calculating velocities harder</a:t>
            </a:r>
          </a:p>
          <a:p>
            <a:endParaRPr lang="en-US" baseline="0" dirty="0" smtClean="0"/>
          </a:p>
          <a:p>
            <a:r>
              <a:rPr lang="en-US" baseline="0" dirty="0" smtClean="0"/>
              <a:t>Required linear velocities are calculated by taking a time step, forward calculating the required angular positions after that time step had occurred, finding the lengths required for that new position, and calculating the linear velocities required to move from the current position to the new one. After running for one </a:t>
            </a:r>
            <a:r>
              <a:rPr lang="en-US" baseline="0" dirty="0" err="1" smtClean="0"/>
              <a:t>timestep</a:t>
            </a:r>
            <a:r>
              <a:rPr lang="en-US" baseline="0" dirty="0" smtClean="0"/>
              <a:t> seconds, the process is repeated.</a:t>
            </a:r>
          </a:p>
          <a:p>
            <a:endParaRPr lang="en-US" baseline="0" dirty="0" smtClean="0"/>
          </a:p>
        </p:txBody>
      </p:sp>
      <p:sp>
        <p:nvSpPr>
          <p:cNvPr id="4" name="Slide Number Placeholder 3"/>
          <p:cNvSpPr>
            <a:spLocks noGrp="1"/>
          </p:cNvSpPr>
          <p:nvPr>
            <p:ph type="sldNum" sz="quarter" idx="10"/>
          </p:nvPr>
        </p:nvSpPr>
        <p:spPr/>
        <p:txBody>
          <a:bodyPr/>
          <a:lstStyle/>
          <a:p>
            <a:fld id="{82B442B6-E5FA-3243-9D3C-D237EE51EEAE}" type="slidenum">
              <a:rPr lang="en-US" smtClean="0"/>
              <a:t>22</a:t>
            </a:fld>
            <a:endParaRPr lang="en-US"/>
          </a:p>
        </p:txBody>
      </p:sp>
    </p:spTree>
    <p:extLst>
      <p:ext uri="{BB962C8B-B14F-4D97-AF65-F5344CB8AC3E}">
        <p14:creationId xmlns:p14="http://schemas.microsoft.com/office/powerpoint/2010/main" val="3281759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2</a:t>
            </a:fld>
            <a:endParaRPr lang="en-US"/>
          </a:p>
        </p:txBody>
      </p:sp>
    </p:spTree>
    <p:extLst>
      <p:ext uri="{BB962C8B-B14F-4D97-AF65-F5344CB8AC3E}">
        <p14:creationId xmlns:p14="http://schemas.microsoft.com/office/powerpoint/2010/main" val="3434524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Altitude Azimuth is a local coordinate system that</a:t>
            </a:r>
            <a:r>
              <a:rPr lang="en-US" baseline="0" dirty="0" smtClean="0"/>
              <a:t> describes where a telescope is pointing. </a:t>
            </a:r>
          </a:p>
          <a:p>
            <a:r>
              <a:rPr lang="en-US" baseline="0" dirty="0" smtClean="0"/>
              <a:t>Altitude is angle above the horizon</a:t>
            </a:r>
          </a:p>
          <a:p>
            <a:r>
              <a:rPr lang="en-US" baseline="0" dirty="0" smtClean="0"/>
              <a:t>Azimuth is angle about an axis perpendicular to Earth’s surface, starting from some reference point (generally north or south)</a:t>
            </a:r>
          </a:p>
          <a:p>
            <a:endParaRPr lang="en-US" baseline="0" dirty="0" smtClean="0"/>
          </a:p>
          <a:p>
            <a:r>
              <a:rPr lang="en-US" baseline="0" dirty="0" smtClean="0"/>
              <a:t>Right Ascension Declination is used to give celestial coordinate</a:t>
            </a:r>
          </a:p>
          <a:p>
            <a:r>
              <a:rPr lang="en-US" baseline="0" dirty="0" smtClean="0"/>
              <a:t>	based on a specific date and location.</a:t>
            </a:r>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5</a:t>
            </a:fld>
            <a:endParaRPr lang="en-US"/>
          </a:p>
        </p:txBody>
      </p:sp>
    </p:spTree>
    <p:extLst>
      <p:ext uri="{BB962C8B-B14F-4D97-AF65-F5344CB8AC3E}">
        <p14:creationId xmlns:p14="http://schemas.microsoft.com/office/powerpoint/2010/main" val="2008066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6</a:t>
            </a:fld>
            <a:endParaRPr lang="en-US"/>
          </a:p>
        </p:txBody>
      </p:sp>
    </p:spTree>
    <p:extLst>
      <p:ext uri="{BB962C8B-B14F-4D97-AF65-F5344CB8AC3E}">
        <p14:creationId xmlns:p14="http://schemas.microsoft.com/office/powerpoint/2010/main" val="2725119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7</a:t>
            </a:fld>
            <a:endParaRPr lang="en-US"/>
          </a:p>
        </p:txBody>
      </p:sp>
    </p:spTree>
    <p:extLst>
      <p:ext uri="{BB962C8B-B14F-4D97-AF65-F5344CB8AC3E}">
        <p14:creationId xmlns:p14="http://schemas.microsoft.com/office/powerpoint/2010/main" val="1375775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Tilt to align</a:t>
            </a:r>
            <a:r>
              <a:rPr lang="en-US" baseline="0" dirty="0" smtClean="0"/>
              <a:t> with Earth’s rotational axis</a:t>
            </a:r>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8</a:t>
            </a:fld>
            <a:endParaRPr lang="en-US"/>
          </a:p>
        </p:txBody>
      </p:sp>
    </p:spTree>
    <p:extLst>
      <p:ext uri="{BB962C8B-B14F-4D97-AF65-F5344CB8AC3E}">
        <p14:creationId xmlns:p14="http://schemas.microsoft.com/office/powerpoint/2010/main" val="72514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Conceived by Dr. John</a:t>
            </a:r>
            <a:r>
              <a:rPr lang="en-US" baseline="0" dirty="0" smtClean="0"/>
              <a:t> Ridgely and </a:t>
            </a:r>
            <a:r>
              <a:rPr lang="en-US" baseline="0" dirty="0" err="1" smtClean="0"/>
              <a:t>initally</a:t>
            </a:r>
            <a:r>
              <a:rPr lang="en-US" baseline="0" dirty="0" smtClean="0"/>
              <a:t> implemented by Garrett Gudgel.</a:t>
            </a:r>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9</a:t>
            </a:fld>
            <a:endParaRPr lang="en-US"/>
          </a:p>
        </p:txBody>
      </p:sp>
    </p:spTree>
    <p:extLst>
      <p:ext uri="{BB962C8B-B14F-4D97-AF65-F5344CB8AC3E}">
        <p14:creationId xmlns:p14="http://schemas.microsoft.com/office/powerpoint/2010/main" val="1969326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is composed of </a:t>
            </a:r>
            <a:br>
              <a:rPr lang="en-US" dirty="0" smtClean="0"/>
            </a:br>
            <a:r>
              <a:rPr lang="en-US" dirty="0" smtClean="0"/>
              <a:t>3 @ linear actuators</a:t>
            </a:r>
          </a:p>
          <a:p>
            <a:r>
              <a:rPr lang="en-US" dirty="0" smtClean="0"/>
              <a:t>6 @ Dual – Revolute Joints</a:t>
            </a:r>
          </a:p>
          <a:p>
            <a:r>
              <a:rPr lang="en-US" dirty="0" smtClean="0"/>
              <a:t>1 @ Ball Joint</a:t>
            </a:r>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11</a:t>
            </a:fld>
            <a:endParaRPr lang="en-US"/>
          </a:p>
        </p:txBody>
      </p:sp>
    </p:spTree>
    <p:extLst>
      <p:ext uri="{BB962C8B-B14F-4D97-AF65-F5344CB8AC3E}">
        <p14:creationId xmlns:p14="http://schemas.microsoft.com/office/powerpoint/2010/main" val="762295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 USB-OTG to drag and drop files onto the microcontroller</a:t>
            </a:r>
          </a:p>
          <a:p>
            <a:endParaRPr lang="en-US" dirty="0" smtClean="0"/>
          </a:p>
          <a:p>
            <a:r>
              <a:rPr lang="en-US" dirty="0" smtClean="0"/>
              <a:t>Full</a:t>
            </a:r>
            <a:r>
              <a:rPr lang="en-US" baseline="0" dirty="0" smtClean="0"/>
              <a:t> interactive </a:t>
            </a:r>
            <a:r>
              <a:rPr lang="en-US" baseline="0" dirty="0" err="1" smtClean="0"/>
              <a:t>Repl</a:t>
            </a:r>
            <a:r>
              <a:rPr lang="en-US" baseline="0" dirty="0" smtClean="0"/>
              <a:t> prompt</a:t>
            </a:r>
          </a:p>
          <a:p>
            <a:endParaRPr lang="en-US" baseline="0" dirty="0" smtClean="0"/>
          </a:p>
          <a:p>
            <a:r>
              <a:rPr lang="en-US" baseline="0" dirty="0" smtClean="0"/>
              <a:t>Fast and inexpensive way to get applications running and tested on microcontrollers</a:t>
            </a:r>
          </a:p>
          <a:p>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17</a:t>
            </a:fld>
            <a:endParaRPr lang="en-US"/>
          </a:p>
        </p:txBody>
      </p:sp>
    </p:spTree>
    <p:extLst>
      <p:ext uri="{BB962C8B-B14F-4D97-AF65-F5344CB8AC3E}">
        <p14:creationId xmlns:p14="http://schemas.microsoft.com/office/powerpoint/2010/main" val="1393458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pic>
        <p:nvPicPr>
          <p:cNvPr id="9" name="Picture 8" descr="clock_tower_winter_2015.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57063" cy="6409944"/>
          </a:xfrm>
          <a:prstGeom prst="rect">
            <a:avLst/>
          </a:prstGeom>
        </p:spPr>
      </p:pic>
      <p:sp>
        <p:nvSpPr>
          <p:cNvPr id="2" name="Date Placeholder 1"/>
          <p:cNvSpPr>
            <a:spLocks noGrp="1"/>
          </p:cNvSpPr>
          <p:nvPr>
            <p:ph type="dt" sz="half" idx="10"/>
          </p:nvPr>
        </p:nvSpPr>
        <p:spPr/>
        <p:txBody>
          <a:bodyPr/>
          <a:lstStyle/>
          <a:p>
            <a:fld id="{2635469F-C40C-C849-B534-0E8BC1E03B10}" type="datetime1">
              <a:rPr lang="en-US" smtClean="0"/>
              <a:t>7/2/2020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246D25-E5A3-1841-BBE9-2617267BF6FB}" type="slidenum">
              <a:rPr lang="en-US" smtClean="0"/>
              <a:t>‹#›</a:t>
            </a:fld>
            <a:endParaRPr lang="en-US"/>
          </a:p>
        </p:txBody>
      </p:sp>
      <p:pic>
        <p:nvPicPr>
          <p:cNvPr id="8" name="Picture 7" descr="CP_grn_tab.ai"/>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1633600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E6FEEC9-7E19-3842-BC97-E5F6B1FB4AC1}" type="datetime1">
              <a:rPr lang="en-US" smtClean="0"/>
              <a:t>7/2/2020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246D25-E5A3-1841-BBE9-2617267BF6FB}" type="slidenum">
              <a:rPr lang="en-US" smtClean="0"/>
              <a:t>‹#›</a:t>
            </a:fld>
            <a:endParaRPr lang="en-US"/>
          </a:p>
        </p:txBody>
      </p:sp>
      <p:pic>
        <p:nvPicPr>
          <p:cNvPr id="7" name="Picture 6" descr="CP_grn_tab.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2814676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image gri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35469F-C40C-C849-B534-0E8BC1E03B10}" type="datetime1">
              <a:rPr lang="en-US" smtClean="0"/>
              <a:t>7/2/2020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246D25-E5A3-1841-BBE9-2617267BF6FB}" type="slidenum">
              <a:rPr lang="en-US" smtClean="0"/>
              <a:t>‹#›</a:t>
            </a:fld>
            <a:endParaRPr lang="en-US"/>
          </a:p>
        </p:txBody>
      </p:sp>
      <p:sp>
        <p:nvSpPr>
          <p:cNvPr id="9" name="Picture Placeholder 8"/>
          <p:cNvSpPr>
            <a:spLocks noGrp="1"/>
          </p:cNvSpPr>
          <p:nvPr>
            <p:ph type="pic" sz="quarter" idx="13"/>
          </p:nvPr>
        </p:nvSpPr>
        <p:spPr>
          <a:xfrm>
            <a:off x="457200" y="876302"/>
            <a:ext cx="5486400" cy="3657600"/>
          </a:xfrm>
        </p:spPr>
        <p:txBody>
          <a:bodyPr/>
          <a:lstStyle>
            <a:lvl1pPr marL="0" indent="0">
              <a:buNone/>
              <a:defRPr/>
            </a:lvl1pPr>
          </a:lstStyle>
          <a:p>
            <a:endParaRPr lang="en-US" dirty="0"/>
          </a:p>
        </p:txBody>
      </p:sp>
      <p:sp>
        <p:nvSpPr>
          <p:cNvPr id="11" name="Picture Placeholder 10"/>
          <p:cNvSpPr>
            <a:spLocks noGrp="1"/>
          </p:cNvSpPr>
          <p:nvPr>
            <p:ph type="pic" sz="quarter" idx="14"/>
          </p:nvPr>
        </p:nvSpPr>
        <p:spPr>
          <a:xfrm>
            <a:off x="6080760" y="873763"/>
            <a:ext cx="2606040" cy="1760220"/>
          </a:xfrm>
        </p:spPr>
        <p:txBody>
          <a:bodyPr/>
          <a:lstStyle>
            <a:lvl1pPr marL="0" indent="0">
              <a:buNone/>
              <a:defRPr/>
            </a:lvl1pPr>
          </a:lstStyle>
          <a:p>
            <a:endParaRPr lang="en-US" dirty="0"/>
          </a:p>
        </p:txBody>
      </p:sp>
      <p:sp>
        <p:nvSpPr>
          <p:cNvPr id="15" name="Content Placeholder 2"/>
          <p:cNvSpPr>
            <a:spLocks noGrp="1"/>
          </p:cNvSpPr>
          <p:nvPr>
            <p:ph idx="1" hasCustomPrompt="1"/>
          </p:nvPr>
        </p:nvSpPr>
        <p:spPr>
          <a:xfrm>
            <a:off x="457200" y="4790441"/>
            <a:ext cx="8229600" cy="1429984"/>
          </a:xfrm>
        </p:spPr>
        <p:txBody>
          <a:bodyPr vert="horz">
            <a:normAutofit/>
          </a:bodyPr>
          <a:lstStyle>
            <a:lvl1pPr marL="0" indent="0">
              <a:buFontTx/>
              <a:buNone/>
              <a:defRPr sz="1800">
                <a:latin typeface="Palatino"/>
                <a:cs typeface="Palatino"/>
              </a:defRPr>
            </a:lvl1pPr>
            <a:lvl4pPr marL="1371600" indent="0" algn="just">
              <a:buNone/>
              <a:defRPr/>
            </a:lvl4pPr>
          </a:lstStyle>
          <a:p>
            <a:pPr lvl="0"/>
            <a:r>
              <a:rPr lang="en-US" dirty="0" smtClean="0"/>
              <a:t>Fourth level</a:t>
            </a:r>
          </a:p>
        </p:txBody>
      </p:sp>
      <p:sp>
        <p:nvSpPr>
          <p:cNvPr id="20" name="Picture Placeholder 10"/>
          <p:cNvSpPr>
            <a:spLocks noGrp="1"/>
          </p:cNvSpPr>
          <p:nvPr>
            <p:ph type="pic" sz="quarter" idx="15"/>
          </p:nvPr>
        </p:nvSpPr>
        <p:spPr>
          <a:xfrm>
            <a:off x="6080760" y="2773682"/>
            <a:ext cx="2606040" cy="1760220"/>
          </a:xfrm>
        </p:spPr>
        <p:txBody>
          <a:bodyPr/>
          <a:lstStyle>
            <a:lvl1pPr marL="0" indent="0">
              <a:buNone/>
              <a:defRPr/>
            </a:lvl1pPr>
          </a:lstStyle>
          <a:p>
            <a:endParaRPr lang="en-US" dirty="0"/>
          </a:p>
        </p:txBody>
      </p:sp>
      <p:pic>
        <p:nvPicPr>
          <p:cNvPr id="10" name="Picture 9" descr="CP_grn_tab.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49796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image grid B">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35469F-C40C-C849-B534-0E8BC1E03B10}" type="datetime1">
              <a:rPr lang="en-US" smtClean="0"/>
              <a:t>7/2/2020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246D25-E5A3-1841-BBE9-2617267BF6FB}" type="slidenum">
              <a:rPr lang="en-US" smtClean="0"/>
              <a:t>‹#›</a:t>
            </a:fld>
            <a:endParaRPr lang="en-US"/>
          </a:p>
        </p:txBody>
      </p:sp>
      <p:sp>
        <p:nvSpPr>
          <p:cNvPr id="11" name="Picture Placeholder 10"/>
          <p:cNvSpPr>
            <a:spLocks noGrp="1"/>
          </p:cNvSpPr>
          <p:nvPr>
            <p:ph type="pic" sz="quarter" idx="14"/>
          </p:nvPr>
        </p:nvSpPr>
        <p:spPr>
          <a:xfrm>
            <a:off x="6080760" y="873763"/>
            <a:ext cx="2606040" cy="1760220"/>
          </a:xfrm>
        </p:spPr>
        <p:txBody>
          <a:bodyPr/>
          <a:lstStyle>
            <a:lvl1pPr marL="0" indent="0">
              <a:buNone/>
              <a:defRPr/>
            </a:lvl1pPr>
          </a:lstStyle>
          <a:p>
            <a:endParaRPr lang="en-US" dirty="0"/>
          </a:p>
        </p:txBody>
      </p:sp>
      <p:sp>
        <p:nvSpPr>
          <p:cNvPr id="15" name="Content Placeholder 2"/>
          <p:cNvSpPr>
            <a:spLocks noGrp="1"/>
          </p:cNvSpPr>
          <p:nvPr>
            <p:ph idx="1" hasCustomPrompt="1"/>
          </p:nvPr>
        </p:nvSpPr>
        <p:spPr>
          <a:xfrm>
            <a:off x="457200" y="2974982"/>
            <a:ext cx="8229600" cy="3245443"/>
          </a:xfrm>
        </p:spPr>
        <p:txBody>
          <a:bodyPr vert="horz">
            <a:normAutofit/>
          </a:bodyPr>
          <a:lstStyle>
            <a:lvl1pPr marL="0" indent="0">
              <a:buFontTx/>
              <a:buNone/>
              <a:defRPr sz="1800">
                <a:latin typeface="Palatino"/>
                <a:cs typeface="Palatino"/>
              </a:defRPr>
            </a:lvl1pPr>
            <a:lvl4pPr marL="1371600" indent="0" algn="just">
              <a:buNone/>
              <a:defRPr/>
            </a:lvl4pPr>
          </a:lstStyle>
          <a:p>
            <a:pPr lvl="0"/>
            <a:r>
              <a:rPr lang="en-US" dirty="0" smtClean="0"/>
              <a:t>Fourth level</a:t>
            </a:r>
          </a:p>
        </p:txBody>
      </p:sp>
      <p:sp>
        <p:nvSpPr>
          <p:cNvPr id="10" name="Picture Placeholder 10"/>
          <p:cNvSpPr>
            <a:spLocks noGrp="1"/>
          </p:cNvSpPr>
          <p:nvPr>
            <p:ph type="pic" sz="quarter" idx="16"/>
          </p:nvPr>
        </p:nvSpPr>
        <p:spPr>
          <a:xfrm>
            <a:off x="457200" y="867835"/>
            <a:ext cx="2697480" cy="1760220"/>
          </a:xfrm>
        </p:spPr>
        <p:txBody>
          <a:bodyPr/>
          <a:lstStyle>
            <a:lvl1pPr marL="0" indent="0">
              <a:buNone/>
              <a:defRPr/>
            </a:lvl1pPr>
          </a:lstStyle>
          <a:p>
            <a:endParaRPr lang="en-US" dirty="0"/>
          </a:p>
        </p:txBody>
      </p:sp>
      <p:sp>
        <p:nvSpPr>
          <p:cNvPr id="13" name="Picture Placeholder 10"/>
          <p:cNvSpPr>
            <a:spLocks noGrp="1"/>
          </p:cNvSpPr>
          <p:nvPr>
            <p:ph type="pic" sz="quarter" idx="17"/>
          </p:nvPr>
        </p:nvSpPr>
        <p:spPr>
          <a:xfrm>
            <a:off x="3269034" y="867835"/>
            <a:ext cx="2697480" cy="1760220"/>
          </a:xfrm>
        </p:spPr>
        <p:txBody>
          <a:bodyPr/>
          <a:lstStyle>
            <a:lvl1pPr marL="0" indent="0">
              <a:buNone/>
              <a:defRPr/>
            </a:lvl1pPr>
          </a:lstStyle>
          <a:p>
            <a:endParaRPr lang="en-US" dirty="0"/>
          </a:p>
        </p:txBody>
      </p:sp>
      <p:pic>
        <p:nvPicPr>
          <p:cNvPr id="5" name="Picture 4" descr="CP_grn_tab.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1798562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35469F-C40C-C849-B534-0E8BC1E03B10}" type="datetime1">
              <a:rPr lang="en-US" smtClean="0"/>
              <a:t>7/2/2020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246D25-E5A3-1841-BBE9-2617267BF6FB}" type="slidenum">
              <a:rPr lang="en-US" smtClean="0"/>
              <a:t>‹#›</a:t>
            </a:fld>
            <a:endParaRPr lang="en-US"/>
          </a:p>
        </p:txBody>
      </p:sp>
    </p:spTree>
    <p:extLst>
      <p:ext uri="{BB962C8B-B14F-4D97-AF65-F5344CB8AC3E}">
        <p14:creationId xmlns:p14="http://schemas.microsoft.com/office/powerpoint/2010/main" val="3716263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mage Only">
    <p:spTree>
      <p:nvGrpSpPr>
        <p:cNvPr id="1" name=""/>
        <p:cNvGrpSpPr/>
        <p:nvPr/>
      </p:nvGrpSpPr>
      <p:grpSpPr>
        <a:xfrm>
          <a:off x="0" y="0"/>
          <a:ext cx="0" cy="0"/>
          <a:chOff x="0" y="0"/>
          <a:chExt cx="0" cy="0"/>
        </a:xfrm>
      </p:grpSpPr>
      <p:pic>
        <p:nvPicPr>
          <p:cNvPr id="5" name="Picture 4" descr="baker_center_garns.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57063" cy="6409944"/>
          </a:xfrm>
          <a:prstGeom prst="rect">
            <a:avLst/>
          </a:prstGeom>
        </p:spPr>
      </p:pic>
      <p:sp>
        <p:nvSpPr>
          <p:cNvPr id="2" name="Date Placeholder 1"/>
          <p:cNvSpPr>
            <a:spLocks noGrp="1"/>
          </p:cNvSpPr>
          <p:nvPr>
            <p:ph type="dt" sz="half" idx="10"/>
          </p:nvPr>
        </p:nvSpPr>
        <p:spPr/>
        <p:txBody>
          <a:bodyPr/>
          <a:lstStyle/>
          <a:p>
            <a:fld id="{2635469F-C40C-C849-B534-0E8BC1E03B10}" type="datetime1">
              <a:rPr lang="en-US" smtClean="0"/>
              <a:t>7/2/2020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246D25-E5A3-1841-BBE9-2617267BF6FB}" type="slidenum">
              <a:rPr lang="en-US" smtClean="0"/>
              <a:t>‹#›</a:t>
            </a:fld>
            <a:endParaRPr lang="en-US"/>
          </a:p>
        </p:txBody>
      </p:sp>
      <p:pic>
        <p:nvPicPr>
          <p:cNvPr id="8" name="Picture 7" descr="CP_grn_tab.ai"/>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2983711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Image Only">
    <p:spTree>
      <p:nvGrpSpPr>
        <p:cNvPr id="1" name=""/>
        <p:cNvGrpSpPr/>
        <p:nvPr/>
      </p:nvGrpSpPr>
      <p:grpSpPr>
        <a:xfrm>
          <a:off x="0" y="0"/>
          <a:ext cx="0" cy="0"/>
          <a:chOff x="0" y="0"/>
          <a:chExt cx="0" cy="0"/>
        </a:xfrm>
      </p:grpSpPr>
      <p:pic>
        <p:nvPicPr>
          <p:cNvPr id="5" name="Picture 4" descr="Cal_Poly_students_building.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57063" cy="6409944"/>
          </a:xfrm>
          <a:prstGeom prst="rect">
            <a:avLst/>
          </a:prstGeom>
        </p:spPr>
      </p:pic>
      <p:sp>
        <p:nvSpPr>
          <p:cNvPr id="2" name="Date Placeholder 1"/>
          <p:cNvSpPr>
            <a:spLocks noGrp="1"/>
          </p:cNvSpPr>
          <p:nvPr>
            <p:ph type="dt" sz="half" idx="10"/>
          </p:nvPr>
        </p:nvSpPr>
        <p:spPr/>
        <p:txBody>
          <a:bodyPr/>
          <a:lstStyle/>
          <a:p>
            <a:fld id="{2635469F-C40C-C849-B534-0E8BC1E03B10}" type="datetime1">
              <a:rPr lang="en-US" smtClean="0"/>
              <a:t>7/2/2020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246D25-E5A3-1841-BBE9-2617267BF6FB}" type="slidenum">
              <a:rPr lang="en-US" smtClean="0"/>
              <a:t>‹#›</a:t>
            </a:fld>
            <a:endParaRPr lang="en-US"/>
          </a:p>
        </p:txBody>
      </p:sp>
      <p:pic>
        <p:nvPicPr>
          <p:cNvPr id="8" name="Picture 7" descr="CP_grn_tab.ai"/>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2759322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Image Only">
    <p:spTree>
      <p:nvGrpSpPr>
        <p:cNvPr id="1" name=""/>
        <p:cNvGrpSpPr/>
        <p:nvPr/>
      </p:nvGrpSpPr>
      <p:grpSpPr>
        <a:xfrm>
          <a:off x="0" y="0"/>
          <a:ext cx="0" cy="0"/>
          <a:chOff x="0" y="0"/>
          <a:chExt cx="0" cy="0"/>
        </a:xfrm>
      </p:grpSpPr>
      <p:pic>
        <p:nvPicPr>
          <p:cNvPr id="6" name="Picture 5" descr="construction_MOLYNEUX.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400800"/>
          </a:xfrm>
          <a:prstGeom prst="rect">
            <a:avLst/>
          </a:prstGeom>
        </p:spPr>
      </p:pic>
      <p:sp>
        <p:nvSpPr>
          <p:cNvPr id="2" name="Date Placeholder 1"/>
          <p:cNvSpPr>
            <a:spLocks noGrp="1"/>
          </p:cNvSpPr>
          <p:nvPr>
            <p:ph type="dt" sz="half" idx="10"/>
          </p:nvPr>
        </p:nvSpPr>
        <p:spPr/>
        <p:txBody>
          <a:bodyPr/>
          <a:lstStyle/>
          <a:p>
            <a:fld id="{2635469F-C40C-C849-B534-0E8BC1E03B10}" type="datetime1">
              <a:rPr lang="en-US" smtClean="0"/>
              <a:t>7/2/2020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246D25-E5A3-1841-BBE9-2617267BF6FB}" type="slidenum">
              <a:rPr lang="en-US" smtClean="0"/>
              <a:t>‹#›</a:t>
            </a:fld>
            <a:endParaRPr lang="en-US"/>
          </a:p>
        </p:txBody>
      </p:sp>
      <p:pic>
        <p:nvPicPr>
          <p:cNvPr id="8" name="Picture 7" descr="CP_grn_tab.ai"/>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3943904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Image Only">
    <p:spTree>
      <p:nvGrpSpPr>
        <p:cNvPr id="1" name=""/>
        <p:cNvGrpSpPr/>
        <p:nvPr/>
      </p:nvGrpSpPr>
      <p:grpSpPr>
        <a:xfrm>
          <a:off x="0" y="0"/>
          <a:ext cx="0" cy="0"/>
          <a:chOff x="0" y="0"/>
          <a:chExt cx="0" cy="0"/>
        </a:xfrm>
      </p:grpSpPr>
      <p:pic>
        <p:nvPicPr>
          <p:cNvPr id="8" name="Picture 7" descr="campus_arieal.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57063" cy="6409944"/>
          </a:xfrm>
          <a:prstGeom prst="rect">
            <a:avLst/>
          </a:prstGeom>
        </p:spPr>
      </p:pic>
      <p:sp>
        <p:nvSpPr>
          <p:cNvPr id="2" name="Date Placeholder 1"/>
          <p:cNvSpPr>
            <a:spLocks noGrp="1"/>
          </p:cNvSpPr>
          <p:nvPr>
            <p:ph type="dt" sz="half" idx="10"/>
          </p:nvPr>
        </p:nvSpPr>
        <p:spPr/>
        <p:txBody>
          <a:bodyPr/>
          <a:lstStyle/>
          <a:p>
            <a:fld id="{2635469F-C40C-C849-B534-0E8BC1E03B10}" type="datetime1">
              <a:rPr lang="en-US" smtClean="0"/>
              <a:t>7/2/2020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246D25-E5A3-1841-BBE9-2617267BF6FB}" type="slidenum">
              <a:rPr lang="en-US" smtClean="0"/>
              <a:t>‹#›</a:t>
            </a:fld>
            <a:endParaRPr lang="en-US"/>
          </a:p>
        </p:txBody>
      </p:sp>
      <p:pic>
        <p:nvPicPr>
          <p:cNvPr id="9" name="Picture 8" descr="CP_grn_tab.ai"/>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1785108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58799"/>
            <a:ext cx="7772400" cy="1065188"/>
          </a:xfrm>
        </p:spPr>
        <p:txBody>
          <a:bodyPr anchor="b"/>
          <a:lstStyle>
            <a:lvl1pPr algn="ctr">
              <a:defRPr>
                <a:solidFill>
                  <a:schemeClr val="tx1">
                    <a:lumMod val="65000"/>
                    <a:lumOff val="35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397791"/>
            <a:ext cx="6400800" cy="854821"/>
          </a:xfrm>
        </p:spPr>
        <p:txBody>
          <a:bodyPr anchor="t">
            <a:normAutofit/>
          </a:bodyPr>
          <a:lstStyle>
            <a:lvl1pPr marL="0" indent="0" algn="ctr">
              <a:buNone/>
              <a:defRPr sz="2000">
                <a:solidFill>
                  <a:schemeClr val="tx1">
                    <a:tint val="75000"/>
                  </a:schemeClr>
                </a:solidFill>
                <a:latin typeface="Palatino"/>
                <a:cs typeface="Palatin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0ECD0E4-CF03-A743-970B-659E054C7D20}"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a:t>
            </a:fld>
            <a:endParaRPr lang="en-US"/>
          </a:p>
        </p:txBody>
      </p:sp>
      <p:pic>
        <p:nvPicPr>
          <p:cNvPr id="8" name="Picture 7" descr="CP_grn_tab.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909838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4pPr>
              <a:defRPr>
                <a:latin typeface="Palatino"/>
                <a:cs typeface="Palatino"/>
              </a:defRPr>
            </a:lvl4pPr>
            <a:lvl5pPr>
              <a:defRPr>
                <a:latin typeface="Palatino"/>
                <a:cs typeface="Palatino"/>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3A04A43-993C-7946-ADA9-E0961E977791}"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a:t>
            </a:fld>
            <a:endParaRPr lang="en-US"/>
          </a:p>
        </p:txBody>
      </p:sp>
      <p:pic>
        <p:nvPicPr>
          <p:cNvPr id="9" name="Picture 8" descr="CP_grn_tab.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2147172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Palatino"/>
                <a:cs typeface="Palatino"/>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8009577A-C753-D24B-B3CC-819FDEE1E5FA}"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a:t>
            </a:fld>
            <a:endParaRPr lang="en-US"/>
          </a:p>
        </p:txBody>
      </p:sp>
      <p:pic>
        <p:nvPicPr>
          <p:cNvPr id="8" name="Picture 7" descr="CP_grn_tab.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490490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2089408"/>
            <a:ext cx="4038600" cy="4036756"/>
          </a:xfrm>
        </p:spPr>
        <p:txBody>
          <a:bodyPr/>
          <a:lstStyle>
            <a:lvl1pPr>
              <a:defRPr sz="2800"/>
            </a:lvl1pPr>
            <a:lvl2pPr>
              <a:defRPr sz="2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C77F3ECD-3A63-E343-A879-6035DBBE011F}" type="datetime1">
              <a:rPr lang="en-US" smtClean="0"/>
              <a:t>7/2/2020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46D25-E5A3-1841-BBE9-2617267BF6FB}" type="slidenum">
              <a:rPr lang="en-US" smtClean="0"/>
              <a:t>‹#›</a:t>
            </a:fld>
            <a:endParaRPr lang="en-US"/>
          </a:p>
        </p:txBody>
      </p:sp>
      <p:sp>
        <p:nvSpPr>
          <p:cNvPr id="8" name="Content Placeholder 2"/>
          <p:cNvSpPr>
            <a:spLocks noGrp="1"/>
          </p:cNvSpPr>
          <p:nvPr>
            <p:ph sz="half" idx="13"/>
          </p:nvPr>
        </p:nvSpPr>
        <p:spPr>
          <a:xfrm>
            <a:off x="4648200" y="2089408"/>
            <a:ext cx="4038600" cy="4036756"/>
          </a:xfrm>
        </p:spPr>
        <p:txBody>
          <a:bodyPr/>
          <a:lstStyle>
            <a:lvl1pPr>
              <a:defRPr sz="2800"/>
            </a:lvl1pPr>
            <a:lvl2pPr>
              <a:defRPr sz="2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descr="CP_grn_tab.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0"/>
            <a:ext cx="1371600" cy="617220"/>
          </a:xfrm>
          <a:prstGeom prst="rect">
            <a:avLst/>
          </a:prstGeom>
        </p:spPr>
      </p:pic>
    </p:spTree>
    <p:extLst>
      <p:ext uri="{BB962C8B-B14F-4D97-AF65-F5344CB8AC3E}">
        <p14:creationId xmlns:p14="http://schemas.microsoft.com/office/powerpoint/2010/main" val="2971865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38950"/>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2064513"/>
            <a:ext cx="8229600" cy="415591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flipV="1">
            <a:off x="0" y="6397037"/>
            <a:ext cx="9144000" cy="460963"/>
          </a:xfrm>
          <a:prstGeom prst="rect">
            <a:avLst/>
          </a:prstGeom>
          <a:solidFill>
            <a:srgbClr val="E4E4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6451942"/>
            <a:ext cx="2133600" cy="365125"/>
          </a:xfrm>
          <a:prstGeom prst="rect">
            <a:avLst/>
          </a:prstGeom>
        </p:spPr>
        <p:txBody>
          <a:bodyPr vert="horz" lIns="91440" tIns="45720" rIns="91440" bIns="45720" rtlCol="0" anchor="ctr"/>
          <a:lstStyle>
            <a:lvl1pPr algn="l">
              <a:defRPr sz="1200" spc="50">
                <a:solidFill>
                  <a:schemeClr val="tx1">
                    <a:tint val="75000"/>
                  </a:schemeClr>
                </a:solidFill>
                <a:latin typeface="Arial"/>
                <a:cs typeface="Arial"/>
              </a:defRPr>
            </a:lvl1pPr>
          </a:lstStyle>
          <a:p>
            <a:fld id="{E1482B94-AF32-854D-B7BB-D9F561EAD44E}" type="datetime1">
              <a:rPr lang="en-US" smtClean="0"/>
              <a:t>7/2/2020</a:t>
            </a:fld>
            <a:endParaRPr lang="en-US" dirty="0"/>
          </a:p>
        </p:txBody>
      </p:sp>
      <p:sp>
        <p:nvSpPr>
          <p:cNvPr id="5" name="Footer Placeholder 4"/>
          <p:cNvSpPr>
            <a:spLocks noGrp="1"/>
          </p:cNvSpPr>
          <p:nvPr>
            <p:ph type="ftr" sz="quarter" idx="3"/>
          </p:nvPr>
        </p:nvSpPr>
        <p:spPr>
          <a:xfrm>
            <a:off x="3124200" y="6451942"/>
            <a:ext cx="2895600" cy="365125"/>
          </a:xfrm>
          <a:prstGeom prst="rect">
            <a:avLst/>
          </a:prstGeom>
          <a:ln>
            <a:noFill/>
          </a:ln>
        </p:spPr>
        <p:txBody>
          <a:bodyPr vert="horz" lIns="91440" tIns="45720" rIns="91440" bIns="45720" rtlCol="0" anchor="ctr"/>
          <a:lstStyle>
            <a:lvl1pPr algn="ctr">
              <a:defRPr sz="1200" spc="50">
                <a:solidFill>
                  <a:schemeClr val="tx1">
                    <a:tint val="75000"/>
                  </a:schemeClr>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6553200" y="6451942"/>
            <a:ext cx="2133600" cy="365125"/>
          </a:xfrm>
          <a:prstGeom prst="rect">
            <a:avLst/>
          </a:prstGeom>
        </p:spPr>
        <p:txBody>
          <a:bodyPr vert="horz" lIns="91440" tIns="45720" rIns="91440" bIns="45720" rtlCol="0" anchor="ctr"/>
          <a:lstStyle>
            <a:lvl1pPr algn="r">
              <a:defRPr sz="1200" spc="50">
                <a:solidFill>
                  <a:schemeClr val="tx1">
                    <a:tint val="75000"/>
                  </a:schemeClr>
                </a:solidFill>
                <a:latin typeface="Arial"/>
                <a:cs typeface="Arial"/>
              </a:defRPr>
            </a:lvl1pPr>
          </a:lstStyle>
          <a:p>
            <a:fld id="{1F246D25-E5A3-1841-BBE9-2617267BF6FB}" type="slidenum">
              <a:rPr lang="en-US" smtClean="0"/>
              <a:pPr/>
              <a:t>‹#›</a:t>
            </a:fld>
            <a:endParaRPr lang="en-US" dirty="0"/>
          </a:p>
        </p:txBody>
      </p:sp>
    </p:spTree>
    <p:extLst>
      <p:ext uri="{BB962C8B-B14F-4D97-AF65-F5344CB8AC3E}">
        <p14:creationId xmlns:p14="http://schemas.microsoft.com/office/powerpoint/2010/main" val="1981858824"/>
      </p:ext>
    </p:extLst>
  </p:cSld>
  <p:clrMap bg1="lt1" tx1="dk1" bg2="lt2" tx2="dk2" accent1="accent1" accent2="accent2" accent3="accent3" accent4="accent4" accent5="accent5" accent6="accent6" hlink="hlink" folHlink="folHlink"/>
  <p:sldLayoutIdLst>
    <p:sldLayoutId id="2147483667" r:id="rId1"/>
    <p:sldLayoutId id="2147483679" r:id="rId2"/>
    <p:sldLayoutId id="2147483678" r:id="rId3"/>
    <p:sldLayoutId id="2147483681" r:id="rId4"/>
    <p:sldLayoutId id="2147483680" r:id="rId5"/>
    <p:sldLayoutId id="2147483661" r:id="rId6"/>
    <p:sldLayoutId id="2147483662" r:id="rId7"/>
    <p:sldLayoutId id="2147483663" r:id="rId8"/>
    <p:sldLayoutId id="2147483664" r:id="rId9"/>
    <p:sldLayoutId id="2147483666" r:id="rId10"/>
    <p:sldLayoutId id="2147483676" r:id="rId11"/>
    <p:sldLayoutId id="2147483677" r:id="rId12"/>
  </p:sldLayoutIdLst>
  <p:hf hdr="0"/>
  <p:txStyles>
    <p:titleStyle>
      <a:lvl1pPr algn="l" defTabSz="457200" rtl="0" eaLnBrk="1" latinLnBrk="0" hangingPunct="1">
        <a:lnSpc>
          <a:spcPct val="120000"/>
        </a:lnSpc>
        <a:spcBef>
          <a:spcPct val="0"/>
        </a:spcBef>
        <a:buNone/>
        <a:defRPr sz="3000" kern="1200" spc="50">
          <a:solidFill>
            <a:schemeClr val="tx1">
              <a:lumMod val="65000"/>
              <a:lumOff val="35000"/>
            </a:schemeClr>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kern="1200" spc="5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600" kern="1200" spc="5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200" kern="1200" spc="5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spc="50">
          <a:solidFill>
            <a:schemeClr val="tx1">
              <a:lumMod val="65000"/>
              <a:lumOff val="35000"/>
            </a:schemeClr>
          </a:solidFill>
          <a:latin typeface="Palatino"/>
          <a:ea typeface="+mn-ea"/>
          <a:cs typeface="Palatino"/>
        </a:defRPr>
      </a:lvl4pPr>
      <a:lvl5pPr marL="2057400" indent="-228600" algn="l" defTabSz="457200" rtl="0" eaLnBrk="1" latinLnBrk="0" hangingPunct="1">
        <a:spcBef>
          <a:spcPct val="20000"/>
        </a:spcBef>
        <a:buFont typeface="Arial"/>
        <a:buChar char="»"/>
        <a:defRPr sz="2000" kern="1200" spc="50">
          <a:solidFill>
            <a:schemeClr val="tx1">
              <a:lumMod val="65000"/>
              <a:lumOff val="35000"/>
            </a:schemeClr>
          </a:solidFill>
          <a:latin typeface="Palatino"/>
          <a:ea typeface="+mn-ea"/>
          <a:cs typeface="Palatin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flipV="1">
            <a:off x="0" y="6397037"/>
            <a:ext cx="9144000" cy="460963"/>
          </a:xfrm>
          <a:prstGeom prst="rect">
            <a:avLst/>
          </a:prstGeom>
          <a:solidFill>
            <a:srgbClr val="0035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6451942"/>
            <a:ext cx="2133600" cy="365125"/>
          </a:xfrm>
          <a:prstGeom prst="rect">
            <a:avLst/>
          </a:prstGeom>
        </p:spPr>
        <p:txBody>
          <a:bodyPr vert="horz" lIns="91440" tIns="45720" rIns="91440" bIns="45720" rtlCol="0" anchor="ctr"/>
          <a:lstStyle>
            <a:lvl1pPr algn="l">
              <a:defRPr sz="1200" spc="50">
                <a:solidFill>
                  <a:schemeClr val="bg1"/>
                </a:solidFill>
                <a:latin typeface="Arial"/>
                <a:cs typeface="Arial"/>
              </a:defRPr>
            </a:lvl1pPr>
          </a:lstStyle>
          <a:p>
            <a:fld id="{E1482B94-AF32-854D-B7BB-D9F561EAD44E}" type="datetime1">
              <a:rPr lang="en-US" smtClean="0"/>
              <a:pPr/>
              <a:t>7/2/2020</a:t>
            </a:fld>
            <a:endParaRPr lang="en-US" dirty="0"/>
          </a:p>
        </p:txBody>
      </p:sp>
      <p:sp>
        <p:nvSpPr>
          <p:cNvPr id="5" name="Footer Placeholder 4"/>
          <p:cNvSpPr>
            <a:spLocks noGrp="1"/>
          </p:cNvSpPr>
          <p:nvPr>
            <p:ph type="ftr" sz="quarter" idx="3"/>
          </p:nvPr>
        </p:nvSpPr>
        <p:spPr>
          <a:xfrm>
            <a:off x="3124200" y="6451942"/>
            <a:ext cx="2895600" cy="365125"/>
          </a:xfrm>
          <a:prstGeom prst="rect">
            <a:avLst/>
          </a:prstGeom>
          <a:ln>
            <a:noFill/>
          </a:ln>
        </p:spPr>
        <p:txBody>
          <a:bodyPr vert="horz" lIns="91440" tIns="45720" rIns="91440" bIns="45720" rtlCol="0" anchor="ctr"/>
          <a:lstStyle>
            <a:lvl1pPr algn="ctr">
              <a:defRPr sz="1200" spc="50">
                <a:solidFill>
                  <a:schemeClr val="bg1"/>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6553200" y="6451942"/>
            <a:ext cx="2133600" cy="365125"/>
          </a:xfrm>
          <a:prstGeom prst="rect">
            <a:avLst/>
          </a:prstGeom>
        </p:spPr>
        <p:txBody>
          <a:bodyPr vert="horz" lIns="91440" tIns="45720" rIns="91440" bIns="45720" rtlCol="0" anchor="ctr"/>
          <a:lstStyle>
            <a:lvl1pPr algn="r">
              <a:defRPr sz="1200" spc="50">
                <a:solidFill>
                  <a:schemeClr val="bg1"/>
                </a:solidFill>
                <a:latin typeface="Arial"/>
                <a:cs typeface="Arial"/>
              </a:defRPr>
            </a:lvl1pPr>
          </a:lstStyle>
          <a:p>
            <a:fld id="{1F246D25-E5A3-1841-BBE9-2617267BF6FB}" type="slidenum">
              <a:rPr lang="en-US" smtClean="0"/>
              <a:pPr/>
              <a:t>‹#›</a:t>
            </a:fld>
            <a:endParaRPr lang="en-US" dirty="0"/>
          </a:p>
        </p:txBody>
      </p:sp>
      <p:pic>
        <p:nvPicPr>
          <p:cNvPr id="9" name="Picture 8" descr="CP_shield_horiz_RGB_grn_gld.ai"/>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539281" y="2017013"/>
            <a:ext cx="6121318" cy="2405172"/>
          </a:xfrm>
          <a:prstGeom prst="rect">
            <a:avLst/>
          </a:prstGeom>
        </p:spPr>
      </p:pic>
    </p:spTree>
    <p:extLst>
      <p:ext uri="{BB962C8B-B14F-4D97-AF65-F5344CB8AC3E}">
        <p14:creationId xmlns:p14="http://schemas.microsoft.com/office/powerpoint/2010/main" val="1859039989"/>
      </p:ext>
    </p:extLst>
  </p:cSld>
  <p:clrMap bg1="lt1" tx1="dk1" bg2="lt2" tx2="dk2" accent1="accent1" accent2="accent2" accent3="accent3" accent4="accent4" accent5="accent5" accent6="accent6" hlink="hlink" folHlink="folHlink"/>
  <p:sldLayoutIdLst>
    <p:sldLayoutId id="2147483675" r:id="rId1"/>
  </p:sldLayoutIdLst>
  <p:hf hdr="0"/>
  <p:txStyles>
    <p:titleStyle>
      <a:lvl1pPr algn="l" defTabSz="457200" rtl="0" eaLnBrk="1" latinLnBrk="0" hangingPunct="1">
        <a:lnSpc>
          <a:spcPct val="120000"/>
        </a:lnSpc>
        <a:spcBef>
          <a:spcPct val="0"/>
        </a:spcBef>
        <a:buNone/>
        <a:defRPr sz="3000" kern="1200" spc="50">
          <a:solidFill>
            <a:schemeClr val="tx1">
              <a:lumMod val="65000"/>
              <a:lumOff val="35000"/>
            </a:schemeClr>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kern="1200" spc="5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600" kern="1200" spc="5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200" kern="1200" spc="5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spc="5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spc="5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s://commons.wikimedia.org/w/index.php?curid=17727911" TargetMode="External"/><Relationship Id="rId2" Type="http://schemas.openxmlformats.org/officeDocument/2006/relationships/hyperlink" Target="http://www.astronomyhints.com/mounts.html"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Telescope Parallel Actuator Mount:</a:t>
            </a:r>
            <a:br>
              <a:rPr lang="en-US" dirty="0" smtClean="0"/>
            </a:br>
            <a:r>
              <a:rPr lang="en-US" dirty="0" smtClean="0"/>
              <a:t>Control and Testing</a:t>
            </a:r>
            <a:endParaRPr lang="en-US" dirty="0"/>
          </a:p>
        </p:txBody>
      </p:sp>
      <p:sp>
        <p:nvSpPr>
          <p:cNvPr id="3" name="Subtitle 2"/>
          <p:cNvSpPr>
            <a:spLocks noGrp="1"/>
          </p:cNvSpPr>
          <p:nvPr>
            <p:ph type="subTitle" idx="1"/>
          </p:nvPr>
        </p:nvSpPr>
        <p:spPr/>
        <p:txBody>
          <a:bodyPr/>
          <a:lstStyle/>
          <a:p>
            <a:endParaRPr lang="en-US" dirty="0" smtClean="0"/>
          </a:p>
          <a:p>
            <a:r>
              <a:rPr lang="en-US" dirty="0" smtClean="0"/>
              <a:t>Sam </a:t>
            </a:r>
            <a:r>
              <a:rPr lang="en-US" dirty="0" smtClean="0"/>
              <a:t>Artho-Bentz</a:t>
            </a:r>
            <a:endParaRPr lang="en-US" dirty="0"/>
          </a:p>
        </p:txBody>
      </p:sp>
      <p:sp>
        <p:nvSpPr>
          <p:cNvPr id="4" name="Date Placeholder 3"/>
          <p:cNvSpPr>
            <a:spLocks noGrp="1"/>
          </p:cNvSpPr>
          <p:nvPr>
            <p:ph type="dt" sz="half" idx="10"/>
          </p:nvPr>
        </p:nvSpPr>
        <p:spPr/>
        <p:txBody>
          <a:bodyPr/>
          <a:lstStyle/>
          <a:p>
            <a:fld id="{D0ECD0E4-CF03-A743-970B-659E054C7D20}"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1</a:t>
            </a:fld>
            <a:endParaRPr lang="en-US"/>
          </a:p>
        </p:txBody>
      </p:sp>
    </p:spTree>
    <p:extLst>
      <p:ext uri="{BB962C8B-B14F-4D97-AF65-F5344CB8AC3E}">
        <p14:creationId xmlns:p14="http://schemas.microsoft.com/office/powerpoint/2010/main" val="14973100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Mechanical Design</a:t>
            </a:r>
            <a:endParaRPr lang="en-US" dirty="0"/>
          </a:p>
        </p:txBody>
      </p:sp>
      <p:sp>
        <p:nvSpPr>
          <p:cNvPr id="9" name="Subtitle 8"/>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fld id="{C77F3ECD-3A63-E343-A879-6035DBBE011F}"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10</a:t>
            </a:fld>
            <a:endParaRPr lang="en-US"/>
          </a:p>
        </p:txBody>
      </p:sp>
    </p:spTree>
    <p:extLst>
      <p:ext uri="{BB962C8B-B14F-4D97-AF65-F5344CB8AC3E}">
        <p14:creationId xmlns:p14="http://schemas.microsoft.com/office/powerpoint/2010/main" val="7593835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0ECD0E4-CF03-A743-970B-659E054C7D20}"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11</a:t>
            </a:fld>
            <a:endParaRPr lang="en-US"/>
          </a:p>
        </p:txBody>
      </p:sp>
      <p:pic>
        <p:nvPicPr>
          <p:cNvPr id="9" name="Content Placeholder 8"/>
          <p:cNvPicPr>
            <a:picLocks noGrp="1"/>
          </p:cNvPicPr>
          <p:nvPr>
            <p:ph idx="1"/>
          </p:nvPr>
        </p:nvPicPr>
        <p:blipFill rotWithShape="1">
          <a:blip r:embed="rId3">
            <a:extLst>
              <a:ext uri="{28A0092B-C50C-407E-A947-70E740481C1C}">
                <a14:useLocalDpi xmlns:a14="http://schemas.microsoft.com/office/drawing/2010/main" val="0"/>
              </a:ext>
            </a:extLst>
          </a:blip>
          <a:srcRect b="15682"/>
          <a:stretch/>
        </p:blipFill>
        <p:spPr>
          <a:xfrm>
            <a:off x="879800" y="628836"/>
            <a:ext cx="7384400" cy="5736022"/>
          </a:xfrm>
          <a:prstGeom prst="rect">
            <a:avLst/>
          </a:prstGeom>
        </p:spPr>
      </p:pic>
    </p:spTree>
    <p:extLst>
      <p:ext uri="{BB962C8B-B14F-4D97-AF65-F5344CB8AC3E}">
        <p14:creationId xmlns:p14="http://schemas.microsoft.com/office/powerpoint/2010/main" val="29151947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Actuator</a:t>
            </a:r>
            <a:endParaRPr lang="en-US" dirty="0"/>
          </a:p>
        </p:txBody>
      </p:sp>
      <p:sp>
        <p:nvSpPr>
          <p:cNvPr id="7" name="Content Placeholder 6"/>
          <p:cNvSpPr>
            <a:spLocks noGrp="1"/>
          </p:cNvSpPr>
          <p:nvPr>
            <p:ph sz="half" idx="1"/>
          </p:nvPr>
        </p:nvSpPr>
        <p:spPr/>
        <p:txBody>
          <a:bodyPr/>
          <a:lstStyle/>
          <a:p>
            <a:r>
              <a:rPr lang="en-US" dirty="0" smtClean="0"/>
              <a:t>Stepper motor</a:t>
            </a:r>
          </a:p>
          <a:p>
            <a:r>
              <a:rPr lang="en-US" dirty="0" smtClean="0"/>
              <a:t>Acme threaded rod</a:t>
            </a:r>
          </a:p>
          <a:p>
            <a:r>
              <a:rPr lang="en-US" dirty="0" smtClean="0"/>
              <a:t>Acme nut</a:t>
            </a:r>
          </a:p>
          <a:p>
            <a:r>
              <a:rPr lang="en-US" dirty="0" smtClean="0"/>
              <a:t>Solid coupler</a:t>
            </a:r>
            <a:endParaRPr lang="en-US" dirty="0"/>
          </a:p>
        </p:txBody>
      </p:sp>
      <p:sp>
        <p:nvSpPr>
          <p:cNvPr id="4" name="Date Placeholder 3"/>
          <p:cNvSpPr>
            <a:spLocks noGrp="1"/>
          </p:cNvSpPr>
          <p:nvPr>
            <p:ph type="dt" sz="half" idx="10"/>
          </p:nvPr>
        </p:nvSpPr>
        <p:spPr/>
        <p:txBody>
          <a:bodyPr/>
          <a:lstStyle/>
          <a:p>
            <a:fld id="{13A04A43-993C-7946-ADA9-E0961E977791}"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12</a:t>
            </a:fld>
            <a:endParaRPr lang="en-US"/>
          </a:p>
        </p:txBody>
      </p:sp>
      <p:pic>
        <p:nvPicPr>
          <p:cNvPr id="9" name="Content Placeholder 8"/>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4648200" y="2155463"/>
            <a:ext cx="4038600" cy="3904386"/>
          </a:xfrm>
        </p:spPr>
      </p:pic>
    </p:spTree>
    <p:extLst>
      <p:ext uri="{BB962C8B-B14F-4D97-AF65-F5344CB8AC3E}">
        <p14:creationId xmlns:p14="http://schemas.microsoft.com/office/powerpoint/2010/main" val="18759704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418" y="358020"/>
            <a:ext cx="4098582" cy="3462776"/>
          </a:xfrm>
          <a:prstGeom prst="rect">
            <a:avLst/>
          </a:prstGeom>
        </p:spPr>
      </p:pic>
      <p:sp>
        <p:nvSpPr>
          <p:cNvPr id="2" name="Title 1"/>
          <p:cNvSpPr>
            <a:spLocks noGrp="1"/>
          </p:cNvSpPr>
          <p:nvPr>
            <p:ph type="title"/>
          </p:nvPr>
        </p:nvSpPr>
        <p:spPr/>
        <p:txBody>
          <a:bodyPr/>
          <a:lstStyle/>
          <a:p>
            <a:r>
              <a:rPr lang="en-US" dirty="0" smtClean="0"/>
              <a:t>Dual-Revolute Joints</a:t>
            </a:r>
            <a:endParaRPr lang="en-US" dirty="0"/>
          </a:p>
        </p:txBody>
      </p:sp>
      <p:sp>
        <p:nvSpPr>
          <p:cNvPr id="7" name="Content Placeholder 6"/>
          <p:cNvSpPr>
            <a:spLocks noGrp="1"/>
          </p:cNvSpPr>
          <p:nvPr>
            <p:ph sz="half" idx="1"/>
          </p:nvPr>
        </p:nvSpPr>
        <p:spPr>
          <a:xfrm>
            <a:off x="457200" y="2089408"/>
            <a:ext cx="4019550" cy="4036756"/>
          </a:xfrm>
        </p:spPr>
        <p:txBody>
          <a:bodyPr/>
          <a:lstStyle/>
          <a:p>
            <a:r>
              <a:rPr lang="en-US" dirty="0" smtClean="0"/>
              <a:t>Support either end of linear actuator</a:t>
            </a:r>
          </a:p>
          <a:p>
            <a:r>
              <a:rPr lang="en-US" dirty="0" smtClean="0"/>
              <a:t>Allow linear actuator to act as a two-force member</a:t>
            </a:r>
            <a:endParaRPr lang="en-US" dirty="0"/>
          </a:p>
        </p:txBody>
      </p:sp>
      <p:sp>
        <p:nvSpPr>
          <p:cNvPr id="4" name="Date Placeholder 3"/>
          <p:cNvSpPr>
            <a:spLocks noGrp="1"/>
          </p:cNvSpPr>
          <p:nvPr>
            <p:ph type="dt" sz="half" idx="10"/>
          </p:nvPr>
        </p:nvSpPr>
        <p:spPr/>
        <p:txBody>
          <a:bodyPr/>
          <a:lstStyle/>
          <a:p>
            <a:fld id="{13A04A43-993C-7946-ADA9-E0961E977791}"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13</a:t>
            </a:fld>
            <a:endParaRPr lang="en-US"/>
          </a:p>
        </p:txBody>
      </p:sp>
      <p:pic>
        <p:nvPicPr>
          <p:cNvPr id="9" name="Content Placeholder 8"/>
          <p:cNvPicPr>
            <a:picLocks noGrp="1" noChangeAspect="1"/>
          </p:cNvPicPr>
          <p:nvPr>
            <p:ph sz="half" idx="13"/>
          </p:nvPr>
        </p:nvPicPr>
        <p:blipFill rotWithShape="1">
          <a:blip r:embed="rId3">
            <a:extLst>
              <a:ext uri="{28A0092B-C50C-407E-A947-70E740481C1C}">
                <a14:useLocalDpi xmlns:a14="http://schemas.microsoft.com/office/drawing/2010/main" val="0"/>
              </a:ext>
            </a:extLst>
          </a:blip>
          <a:srcRect l="12217" t="5304" r="6953" b="2236"/>
          <a:stretch/>
        </p:blipFill>
        <p:spPr>
          <a:xfrm>
            <a:off x="4476750" y="2841966"/>
            <a:ext cx="2486026" cy="3609976"/>
          </a:xfrm>
        </p:spPr>
      </p:pic>
    </p:spTree>
    <p:extLst>
      <p:ext uri="{BB962C8B-B14F-4D97-AF65-F5344CB8AC3E}">
        <p14:creationId xmlns:p14="http://schemas.microsoft.com/office/powerpoint/2010/main" val="33450165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Ball Joint</a:t>
            </a:r>
            <a:endParaRPr lang="en-US" dirty="0"/>
          </a:p>
        </p:txBody>
      </p:sp>
      <p:sp>
        <p:nvSpPr>
          <p:cNvPr id="7" name="Content Placeholder 6"/>
          <p:cNvSpPr>
            <a:spLocks noGrp="1"/>
          </p:cNvSpPr>
          <p:nvPr>
            <p:ph sz="half" idx="1"/>
          </p:nvPr>
        </p:nvSpPr>
        <p:spPr/>
        <p:txBody>
          <a:bodyPr/>
          <a:lstStyle/>
          <a:p>
            <a:r>
              <a:rPr lang="en-US" dirty="0" smtClean="0"/>
              <a:t>Prevents translation but allows rotations</a:t>
            </a:r>
          </a:p>
          <a:p>
            <a:r>
              <a:rPr lang="en-US" dirty="0" smtClean="0"/>
              <a:t>Simple rod end ball joint</a:t>
            </a:r>
            <a:endParaRPr lang="en-US" dirty="0"/>
          </a:p>
        </p:txBody>
      </p:sp>
      <p:sp>
        <p:nvSpPr>
          <p:cNvPr id="4" name="Date Placeholder 3"/>
          <p:cNvSpPr>
            <a:spLocks noGrp="1"/>
          </p:cNvSpPr>
          <p:nvPr>
            <p:ph type="dt" sz="half" idx="10"/>
          </p:nvPr>
        </p:nvSpPr>
        <p:spPr/>
        <p:txBody>
          <a:bodyPr/>
          <a:lstStyle/>
          <a:p>
            <a:fld id="{13A04A43-993C-7946-ADA9-E0961E977791}"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14</a:t>
            </a:fld>
            <a:endParaRPr lang="en-US"/>
          </a:p>
        </p:txBody>
      </p:sp>
      <p:pic>
        <p:nvPicPr>
          <p:cNvPr id="9" name="Content Placeholder 8"/>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5544578" y="1498238"/>
            <a:ext cx="2512544" cy="3904386"/>
          </a:xfrm>
        </p:spPr>
      </p:pic>
    </p:spTree>
    <p:extLst>
      <p:ext uri="{BB962C8B-B14F-4D97-AF65-F5344CB8AC3E}">
        <p14:creationId xmlns:p14="http://schemas.microsoft.com/office/powerpoint/2010/main" val="30413606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Electrical Design</a:t>
            </a:r>
            <a:endParaRPr lang="en-US" dirty="0"/>
          </a:p>
        </p:txBody>
      </p:sp>
      <p:sp>
        <p:nvSpPr>
          <p:cNvPr id="9" name="Subtitle 8"/>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fld id="{C77F3ECD-3A63-E343-A879-6035DBBE011F}"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15</a:t>
            </a:fld>
            <a:endParaRPr lang="en-US"/>
          </a:p>
        </p:txBody>
      </p:sp>
    </p:spTree>
    <p:extLst>
      <p:ext uri="{BB962C8B-B14F-4D97-AF65-F5344CB8AC3E}">
        <p14:creationId xmlns:p14="http://schemas.microsoft.com/office/powerpoint/2010/main" val="623367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Microcontroller - </a:t>
            </a:r>
            <a:r>
              <a:rPr lang="en-US" dirty="0"/>
              <a:t>STM32 </a:t>
            </a:r>
            <a:r>
              <a:rPr lang="en-US" dirty="0" smtClean="0"/>
              <a:t>Nucleo-L476RG</a:t>
            </a:r>
            <a:endParaRPr lang="en-US" dirty="0"/>
          </a:p>
        </p:txBody>
      </p:sp>
      <p:pic>
        <p:nvPicPr>
          <p:cNvPr id="9" name="Content Placeholder 8"/>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71500" y="2384266"/>
            <a:ext cx="3810000" cy="2796540"/>
          </a:xfrm>
        </p:spPr>
      </p:pic>
      <p:sp>
        <p:nvSpPr>
          <p:cNvPr id="4" name="Date Placeholder 3"/>
          <p:cNvSpPr>
            <a:spLocks noGrp="1"/>
          </p:cNvSpPr>
          <p:nvPr>
            <p:ph type="dt" sz="half" idx="10"/>
          </p:nvPr>
        </p:nvSpPr>
        <p:spPr/>
        <p:txBody>
          <a:bodyPr/>
          <a:lstStyle/>
          <a:p>
            <a:fld id="{C77F3ECD-3A63-E343-A879-6035DBBE011F}"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16</a:t>
            </a:fld>
            <a:endParaRPr lang="en-US"/>
          </a:p>
        </p:txBody>
      </p:sp>
      <p:sp>
        <p:nvSpPr>
          <p:cNvPr id="7" name="Content Placeholder 6"/>
          <p:cNvSpPr>
            <a:spLocks noGrp="1"/>
          </p:cNvSpPr>
          <p:nvPr>
            <p:ph sz="half" idx="13"/>
          </p:nvPr>
        </p:nvSpPr>
        <p:spPr/>
        <p:txBody>
          <a:bodyPr/>
          <a:lstStyle/>
          <a:p>
            <a:r>
              <a:rPr lang="en-US" dirty="0" smtClean="0"/>
              <a:t>Onboard </a:t>
            </a:r>
            <a:r>
              <a:rPr lang="en-US" dirty="0"/>
              <a:t>Floating Point </a:t>
            </a:r>
            <a:r>
              <a:rPr lang="en-US" dirty="0" smtClean="0"/>
              <a:t>Unit</a:t>
            </a:r>
          </a:p>
          <a:p>
            <a:r>
              <a:rPr lang="en-US" dirty="0" smtClean="0"/>
              <a:t>80MHz</a:t>
            </a:r>
            <a:endParaRPr lang="en-US" dirty="0"/>
          </a:p>
          <a:p>
            <a:r>
              <a:rPr lang="en-US" dirty="0" err="1"/>
              <a:t>Micropython</a:t>
            </a:r>
            <a:r>
              <a:rPr lang="en-US" dirty="0"/>
              <a:t> compatible</a:t>
            </a:r>
          </a:p>
          <a:p>
            <a:r>
              <a:rPr lang="en-US" dirty="0"/>
              <a:t>Low cost</a:t>
            </a:r>
          </a:p>
          <a:p>
            <a:pPr lvl="1"/>
            <a:endParaRPr lang="en-US" dirty="0"/>
          </a:p>
        </p:txBody>
      </p:sp>
    </p:spTree>
    <p:extLst>
      <p:ext uri="{BB962C8B-B14F-4D97-AF65-F5344CB8AC3E}">
        <p14:creationId xmlns:p14="http://schemas.microsoft.com/office/powerpoint/2010/main" val="21508858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Micropython</a:t>
            </a:r>
            <a:endParaRPr lang="en-US"/>
          </a:p>
        </p:txBody>
      </p:sp>
      <p:sp>
        <p:nvSpPr>
          <p:cNvPr id="3" name="Content Placeholder 2"/>
          <p:cNvSpPr>
            <a:spLocks noGrp="1"/>
          </p:cNvSpPr>
          <p:nvPr>
            <p:ph sz="half" idx="1"/>
          </p:nvPr>
        </p:nvSpPr>
        <p:spPr/>
        <p:txBody>
          <a:bodyPr/>
          <a:lstStyle/>
          <a:p>
            <a:r>
              <a:rPr lang="en-US" dirty="0" smtClean="0"/>
              <a:t>Implementation of Python 3 optimized for use on microcontrollers</a:t>
            </a:r>
          </a:p>
          <a:p>
            <a:r>
              <a:rPr lang="en-US" dirty="0" smtClean="0"/>
              <a:t>Designed to be compatible with normal Python</a:t>
            </a:r>
          </a:p>
          <a:p>
            <a:endParaRPr lang="en-US" dirty="0"/>
          </a:p>
        </p:txBody>
      </p:sp>
      <p:sp>
        <p:nvSpPr>
          <p:cNvPr id="4" name="Date Placeholder 3"/>
          <p:cNvSpPr>
            <a:spLocks noGrp="1"/>
          </p:cNvSpPr>
          <p:nvPr>
            <p:ph type="dt" sz="half" idx="10"/>
          </p:nvPr>
        </p:nvSpPr>
        <p:spPr/>
        <p:txBody>
          <a:bodyPr/>
          <a:lstStyle/>
          <a:p>
            <a:fld id="{C77F3ECD-3A63-E343-A879-6035DBBE011F}"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17</a:t>
            </a:fld>
            <a:endParaRPr lang="en-US"/>
          </a:p>
        </p:txBody>
      </p:sp>
      <p:sp>
        <p:nvSpPr>
          <p:cNvPr id="7" name="Content Placeholder 6"/>
          <p:cNvSpPr>
            <a:spLocks noGrp="1"/>
          </p:cNvSpPr>
          <p:nvPr>
            <p:ph sz="half" idx="13"/>
          </p:nvPr>
        </p:nvSpPr>
        <p:spPr/>
        <p:txBody>
          <a:bodyPr/>
          <a:lstStyle/>
          <a:p>
            <a:r>
              <a:rPr lang="en-US" dirty="0" smtClean="0"/>
              <a:t>Includes a subset of the Python standard library</a:t>
            </a:r>
          </a:p>
          <a:p>
            <a:r>
              <a:rPr lang="en-US" dirty="0" smtClean="0"/>
              <a:t>Direct control of hardware</a:t>
            </a:r>
          </a:p>
          <a:p>
            <a:r>
              <a:rPr lang="en-US" dirty="0" smtClean="0"/>
              <a:t>Published under MIT License</a:t>
            </a:r>
            <a:endParaRPr lang="en-US" dirty="0"/>
          </a:p>
        </p:txBody>
      </p:sp>
    </p:spTree>
    <p:extLst>
      <p:ext uri="{BB962C8B-B14F-4D97-AF65-F5344CB8AC3E}">
        <p14:creationId xmlns:p14="http://schemas.microsoft.com/office/powerpoint/2010/main" val="5547607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Stepper Motor Driver – L6470</a:t>
            </a:r>
            <a:endParaRPr lang="en-US" dirty="0"/>
          </a:p>
        </p:txBody>
      </p:sp>
      <p:pic>
        <p:nvPicPr>
          <p:cNvPr id="8" name="Content Placeholder 7"/>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200" y="2593181"/>
            <a:ext cx="4038600" cy="3028950"/>
          </a:xfrm>
        </p:spPr>
      </p:pic>
      <p:sp>
        <p:nvSpPr>
          <p:cNvPr id="4" name="Date Placeholder 3"/>
          <p:cNvSpPr>
            <a:spLocks noGrp="1"/>
          </p:cNvSpPr>
          <p:nvPr>
            <p:ph type="dt" sz="half" idx="10"/>
          </p:nvPr>
        </p:nvSpPr>
        <p:spPr/>
        <p:txBody>
          <a:bodyPr/>
          <a:lstStyle/>
          <a:p>
            <a:fld id="{C77F3ECD-3A63-E343-A879-6035DBBE011F}"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18</a:t>
            </a:fld>
            <a:endParaRPr lang="en-US"/>
          </a:p>
        </p:txBody>
      </p:sp>
      <p:sp>
        <p:nvSpPr>
          <p:cNvPr id="7" name="Content Placeholder 6"/>
          <p:cNvSpPr>
            <a:spLocks noGrp="1"/>
          </p:cNvSpPr>
          <p:nvPr>
            <p:ph sz="half" idx="13"/>
          </p:nvPr>
        </p:nvSpPr>
        <p:spPr/>
        <p:txBody>
          <a:bodyPr/>
          <a:lstStyle/>
          <a:p>
            <a:r>
              <a:rPr lang="en-US" dirty="0" smtClean="0"/>
              <a:t>Bipolar stepper motor driver with up to 1/128 </a:t>
            </a:r>
            <a:r>
              <a:rPr lang="en-US" dirty="0" err="1" smtClean="0"/>
              <a:t>microstepping</a:t>
            </a:r>
            <a:endParaRPr lang="en-US" dirty="0" smtClean="0"/>
          </a:p>
          <a:p>
            <a:r>
              <a:rPr lang="en-US" dirty="0" smtClean="0"/>
              <a:t>Daisy chainable SPI</a:t>
            </a:r>
          </a:p>
          <a:p>
            <a:r>
              <a:rPr lang="en-US" dirty="0" smtClean="0"/>
              <a:t>Tunable motor parameters</a:t>
            </a:r>
          </a:p>
          <a:p>
            <a:endParaRPr lang="en-US" dirty="0" smtClean="0"/>
          </a:p>
        </p:txBody>
      </p:sp>
    </p:spTree>
    <p:extLst>
      <p:ext uri="{BB962C8B-B14F-4D97-AF65-F5344CB8AC3E}">
        <p14:creationId xmlns:p14="http://schemas.microsoft.com/office/powerpoint/2010/main" val="42796563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Stepper Motor</a:t>
            </a:r>
            <a:endParaRPr lang="en-US" dirty="0"/>
          </a:p>
        </p:txBody>
      </p:sp>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952047" y="1643220"/>
            <a:ext cx="3363278" cy="4484371"/>
          </a:xfrm>
        </p:spPr>
      </p:pic>
      <p:sp>
        <p:nvSpPr>
          <p:cNvPr id="4" name="Date Placeholder 3"/>
          <p:cNvSpPr>
            <a:spLocks noGrp="1"/>
          </p:cNvSpPr>
          <p:nvPr>
            <p:ph type="dt" sz="half" idx="10"/>
          </p:nvPr>
        </p:nvSpPr>
        <p:spPr/>
        <p:txBody>
          <a:bodyPr/>
          <a:lstStyle/>
          <a:p>
            <a:fld id="{C77F3ECD-3A63-E343-A879-6035DBBE011F}"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19</a:t>
            </a:fld>
            <a:endParaRPr lang="en-US"/>
          </a:p>
        </p:txBody>
      </p:sp>
      <p:sp>
        <p:nvSpPr>
          <p:cNvPr id="7" name="Content Placeholder 6"/>
          <p:cNvSpPr>
            <a:spLocks noGrp="1"/>
          </p:cNvSpPr>
          <p:nvPr>
            <p:ph sz="half" idx="13"/>
          </p:nvPr>
        </p:nvSpPr>
        <p:spPr>
          <a:xfrm>
            <a:off x="342900" y="1904433"/>
            <a:ext cx="4038600" cy="4036756"/>
          </a:xfrm>
        </p:spPr>
        <p:txBody>
          <a:bodyPr/>
          <a:lstStyle/>
          <a:p>
            <a:r>
              <a:rPr lang="en-US" dirty="0" smtClean="0"/>
              <a:t>Salvaged stepper motors</a:t>
            </a:r>
          </a:p>
          <a:p>
            <a:r>
              <a:rPr lang="en-US" dirty="0" smtClean="0"/>
              <a:t>200 steps/rev</a:t>
            </a:r>
          </a:p>
          <a:p>
            <a:r>
              <a:rPr lang="en-US" dirty="0" smtClean="0"/>
              <a:t>9.4VDC</a:t>
            </a:r>
          </a:p>
          <a:p>
            <a:r>
              <a:rPr lang="en-US" dirty="0" smtClean="0"/>
              <a:t>100 </a:t>
            </a:r>
            <a:r>
              <a:rPr lang="en-US" dirty="0" err="1" smtClean="0"/>
              <a:t>oz</a:t>
            </a:r>
            <a:r>
              <a:rPr lang="en-US" dirty="0" smtClean="0"/>
              <a:t>-in holding torque</a:t>
            </a:r>
            <a:endParaRPr lang="en-US" dirty="0"/>
          </a:p>
        </p:txBody>
      </p:sp>
    </p:spTree>
    <p:extLst>
      <p:ext uri="{BB962C8B-B14F-4D97-AF65-F5344CB8AC3E}">
        <p14:creationId xmlns:p14="http://schemas.microsoft.com/office/powerpoint/2010/main" val="5634428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38950"/>
            <a:ext cx="8229600" cy="5481475"/>
          </a:xfrm>
        </p:spPr>
        <p:txBody>
          <a:bodyPr/>
          <a:lstStyle/>
          <a:p>
            <a:r>
              <a:rPr lang="en-US" dirty="0" smtClean="0"/>
              <a:t>Motivation</a:t>
            </a:r>
          </a:p>
          <a:p>
            <a:r>
              <a:rPr lang="en-US" dirty="0"/>
              <a:t>Design </a:t>
            </a:r>
            <a:r>
              <a:rPr lang="en-US" dirty="0" smtClean="0"/>
              <a:t>stuff</a:t>
            </a:r>
            <a:endParaRPr lang="en-US" dirty="0" smtClean="0"/>
          </a:p>
          <a:p>
            <a:r>
              <a:rPr lang="en-US" dirty="0" smtClean="0"/>
              <a:t>Math stuff</a:t>
            </a:r>
          </a:p>
          <a:p>
            <a:r>
              <a:rPr lang="en-US" dirty="0" smtClean="0"/>
              <a:t>Testing Stuff</a:t>
            </a:r>
          </a:p>
          <a:p>
            <a:pPr lvl="1"/>
            <a:r>
              <a:rPr lang="en-US" dirty="0" smtClean="0"/>
              <a:t>Procedure &amp; Results</a:t>
            </a:r>
          </a:p>
          <a:p>
            <a:r>
              <a:rPr lang="en-US" dirty="0" smtClean="0"/>
              <a:t>Possible improvements</a:t>
            </a:r>
            <a:endParaRPr lang="en-US" dirty="0" smtClean="0"/>
          </a:p>
          <a:p>
            <a:endParaRPr lang="en-US" dirty="0"/>
          </a:p>
        </p:txBody>
      </p:sp>
      <p:sp>
        <p:nvSpPr>
          <p:cNvPr id="4" name="Date Placeholder 3"/>
          <p:cNvSpPr>
            <a:spLocks noGrp="1"/>
          </p:cNvSpPr>
          <p:nvPr>
            <p:ph type="dt" sz="half" idx="10"/>
          </p:nvPr>
        </p:nvSpPr>
        <p:spPr/>
        <p:txBody>
          <a:bodyPr/>
          <a:lstStyle/>
          <a:p>
            <a:fld id="{13A04A43-993C-7946-ADA9-E0961E977791}"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2</a:t>
            </a:fld>
            <a:endParaRPr lang="en-US"/>
          </a:p>
        </p:txBody>
      </p:sp>
    </p:spTree>
    <p:extLst>
      <p:ext uri="{BB962C8B-B14F-4D97-AF65-F5344CB8AC3E}">
        <p14:creationId xmlns:p14="http://schemas.microsoft.com/office/powerpoint/2010/main" val="11772695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Shoe of Brian</a:t>
            </a:r>
            <a:endParaRPr lang="en-US" dirty="0"/>
          </a:p>
        </p:txBody>
      </p:sp>
      <p:pic>
        <p:nvPicPr>
          <p:cNvPr id="8" name="Content Placeholder 7"/>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47467" y="1754981"/>
            <a:ext cx="4010207" cy="4521536"/>
          </a:xfrm>
        </p:spPr>
      </p:pic>
      <p:sp>
        <p:nvSpPr>
          <p:cNvPr id="4" name="Date Placeholder 3"/>
          <p:cNvSpPr>
            <a:spLocks noGrp="1"/>
          </p:cNvSpPr>
          <p:nvPr>
            <p:ph type="dt" sz="half" idx="10"/>
          </p:nvPr>
        </p:nvSpPr>
        <p:spPr/>
        <p:txBody>
          <a:bodyPr/>
          <a:lstStyle/>
          <a:p>
            <a:fld id="{C77F3ECD-3A63-E343-A879-6035DBBE011F}"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20</a:t>
            </a:fld>
            <a:endParaRPr lang="en-US"/>
          </a:p>
        </p:txBody>
      </p:sp>
      <p:sp>
        <p:nvSpPr>
          <p:cNvPr id="7" name="Content Placeholder 6"/>
          <p:cNvSpPr>
            <a:spLocks noGrp="1"/>
          </p:cNvSpPr>
          <p:nvPr>
            <p:ph sz="half" idx="13"/>
          </p:nvPr>
        </p:nvSpPr>
        <p:spPr/>
        <p:txBody>
          <a:bodyPr/>
          <a:lstStyle/>
          <a:p>
            <a:r>
              <a:rPr lang="en-US" dirty="0" smtClean="0"/>
              <a:t>Only non-</a:t>
            </a:r>
            <a:r>
              <a:rPr lang="en-US" dirty="0" err="1" smtClean="0"/>
              <a:t>commerical</a:t>
            </a:r>
            <a:r>
              <a:rPr lang="en-US" dirty="0" smtClean="0"/>
              <a:t> part of the electrical system</a:t>
            </a:r>
            <a:endParaRPr lang="en-US" dirty="0" smtClean="0"/>
          </a:p>
          <a:p>
            <a:r>
              <a:rPr lang="en-US" dirty="0" smtClean="0"/>
              <a:t>Required to install </a:t>
            </a:r>
            <a:r>
              <a:rPr lang="en-US" dirty="0" err="1" smtClean="0"/>
              <a:t>micropython</a:t>
            </a:r>
            <a:r>
              <a:rPr lang="en-US" dirty="0" smtClean="0"/>
              <a:t> on the </a:t>
            </a:r>
            <a:r>
              <a:rPr lang="en-US" dirty="0" err="1" smtClean="0"/>
              <a:t>Nucleo</a:t>
            </a:r>
            <a:endParaRPr lang="en-US" dirty="0" smtClean="0"/>
          </a:p>
          <a:p>
            <a:endParaRPr lang="en-US" dirty="0" smtClean="0"/>
          </a:p>
        </p:txBody>
      </p:sp>
    </p:spTree>
    <p:extLst>
      <p:ext uri="{BB962C8B-B14F-4D97-AF65-F5344CB8AC3E}">
        <p14:creationId xmlns:p14="http://schemas.microsoft.com/office/powerpoint/2010/main" val="30585812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Control</a:t>
            </a:r>
            <a:endParaRPr lang="en-US" dirty="0"/>
          </a:p>
        </p:txBody>
      </p:sp>
      <p:sp>
        <p:nvSpPr>
          <p:cNvPr id="9" name="Subtitle 8"/>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fld id="{C77F3ECD-3A63-E343-A879-6035DBBE011F}"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21</a:t>
            </a:fld>
            <a:endParaRPr lang="en-US"/>
          </a:p>
        </p:txBody>
      </p:sp>
    </p:spTree>
    <p:extLst>
      <p:ext uri="{BB962C8B-B14F-4D97-AF65-F5344CB8AC3E}">
        <p14:creationId xmlns:p14="http://schemas.microsoft.com/office/powerpoint/2010/main" val="7280786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dirty="0" smtClean="0"/>
              <a:t>Transformation Coordinate Systems</a:t>
            </a:r>
            <a:endParaRPr lang="en-US" dirty="0"/>
          </a:p>
        </p:txBody>
      </p:sp>
      <p:sp>
        <p:nvSpPr>
          <p:cNvPr id="4" name="Date Placeholder 3"/>
          <p:cNvSpPr>
            <a:spLocks noGrp="1"/>
          </p:cNvSpPr>
          <p:nvPr>
            <p:ph type="dt" sz="half" idx="10"/>
          </p:nvPr>
        </p:nvSpPr>
        <p:spPr/>
        <p:txBody>
          <a:bodyPr/>
          <a:lstStyle/>
          <a:p>
            <a:fld id="{C77F3ECD-3A63-E343-A879-6035DBBE011F}"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22</a:t>
            </a:fld>
            <a:endParaRPr lang="en-US"/>
          </a:p>
        </p:txBody>
      </p:sp>
      <p:pic>
        <p:nvPicPr>
          <p:cNvPr id="12" name="Content Placeholder 11"/>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3184" r="3079" b="13025"/>
          <a:stretch/>
        </p:blipFill>
        <p:spPr>
          <a:xfrm>
            <a:off x="0" y="2029842"/>
            <a:ext cx="4056096" cy="3489216"/>
          </a:xfr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14648" b="3929"/>
          <a:stretch/>
        </p:blipFill>
        <p:spPr>
          <a:xfrm>
            <a:off x="4379117" y="2029842"/>
            <a:ext cx="4764883" cy="3608958"/>
          </a:xfrm>
          <a:prstGeom prst="rect">
            <a:avLst/>
          </a:prstGeom>
        </p:spPr>
      </p:pic>
      <p:sp>
        <p:nvSpPr>
          <p:cNvPr id="14" name="TextBox 13"/>
          <p:cNvSpPr txBox="1"/>
          <p:nvPr/>
        </p:nvSpPr>
        <p:spPr>
          <a:xfrm>
            <a:off x="751114" y="5834743"/>
            <a:ext cx="2888804" cy="369332"/>
          </a:xfrm>
          <a:prstGeom prst="rect">
            <a:avLst/>
          </a:prstGeom>
          <a:noFill/>
        </p:spPr>
        <p:txBody>
          <a:bodyPr wrap="none" rtlCol="0">
            <a:spAutoFit/>
          </a:bodyPr>
          <a:lstStyle/>
          <a:p>
            <a:r>
              <a:rPr lang="en-US" dirty="0" smtClean="0"/>
              <a:t>Base Coordinate System – ‘b’</a:t>
            </a:r>
            <a:endParaRPr lang="en-US" dirty="0"/>
          </a:p>
        </p:txBody>
      </p:sp>
      <p:sp>
        <p:nvSpPr>
          <p:cNvPr id="15" name="TextBox 14"/>
          <p:cNvSpPr txBox="1"/>
          <p:nvPr/>
        </p:nvSpPr>
        <p:spPr>
          <a:xfrm>
            <a:off x="5236028" y="5802477"/>
            <a:ext cx="3330720" cy="369332"/>
          </a:xfrm>
          <a:prstGeom prst="rect">
            <a:avLst/>
          </a:prstGeom>
          <a:noFill/>
        </p:spPr>
        <p:txBody>
          <a:bodyPr wrap="none" rtlCol="0">
            <a:spAutoFit/>
          </a:bodyPr>
          <a:lstStyle/>
          <a:p>
            <a:r>
              <a:rPr lang="en-US" dirty="0" smtClean="0"/>
              <a:t>Telescope Coordinate System – ‘s’</a:t>
            </a:r>
            <a:endParaRPr lang="en-US" dirty="0"/>
          </a:p>
        </p:txBody>
      </p:sp>
    </p:spTree>
    <p:extLst>
      <p:ext uri="{BB962C8B-B14F-4D97-AF65-F5344CB8AC3E}">
        <p14:creationId xmlns:p14="http://schemas.microsoft.com/office/powerpoint/2010/main" val="4709430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 Matrices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a:xfrm>
                <a:off x="457200" y="2089408"/>
                <a:ext cx="8229600" cy="4036756"/>
              </a:xfrm>
            </p:spPr>
            <p:txBody>
              <a:bodyPr>
                <a:normAutofit fontScale="55000" lnSpcReduction="20000"/>
              </a:bodyPr>
              <a:lstStyle/>
              <a:p>
                <a:pPr marL="0" indent="0">
                  <a:buNone/>
                </a:pPr>
                <a:r>
                  <a:rPr lang="en-US" dirty="0" smtClean="0"/>
                  <a:t>For home position = (0°, </a:t>
                </a:r>
                <a:r>
                  <a:rPr lang="en-US" dirty="0"/>
                  <a:t>0</a:t>
                </a:r>
                <a:r>
                  <a:rPr lang="en-US" dirty="0" smtClean="0"/>
                  <a:t>°, </a:t>
                </a:r>
                <a:r>
                  <a:rPr lang="en-US" dirty="0"/>
                  <a:t>0</a:t>
                </a:r>
                <a:r>
                  <a:rPr lang="en-US" dirty="0" smtClean="0"/>
                  <a:t>°)</a:t>
                </a:r>
                <a:br>
                  <a:rPr lang="en-US" dirty="0" smtClean="0"/>
                </a:br>
                <a:endParaRPr lang="en-US" dirty="0" smtClean="0"/>
              </a:p>
              <a:p>
                <a:pPr marL="0" indent="0">
                  <a:buNone/>
                </a:pPr>
                <a14:m>
                  <m:oMathPara xmlns:m="http://schemas.openxmlformats.org/officeDocument/2006/math">
                    <m:oMathParaPr>
                      <m:jc m:val="centerGroup"/>
                    </m:oMathParaPr>
                    <m:oMath xmlns:m="http://schemas.openxmlformats.org/officeDocument/2006/math">
                      <m:r>
                        <a:rPr lang="en-US" i="1" smtClean="0"/>
                        <m:t>𝑠𝑇𝑏</m:t>
                      </m:r>
                      <m:r>
                        <m:rPr>
                          <m:aln/>
                        </m:rPr>
                        <a:rPr lang="en-US" i="1"/>
                        <m:t>=</m:t>
                      </m:r>
                      <m:d>
                        <m:dPr>
                          <m:begChr m:val="["/>
                          <m:endChr m:val="]"/>
                          <m:ctrlPr>
                            <a:rPr lang="en-US" i="1"/>
                          </m:ctrlPr>
                        </m:dPr>
                        <m:e>
                          <m:m>
                            <m:mPr>
                              <m:mcs>
                                <m:mc>
                                  <m:mcPr>
                                    <m:count m:val="3"/>
                                    <m:mcJc m:val="center"/>
                                  </m:mcPr>
                                </m:mc>
                              </m:mcs>
                              <m:ctrlPr>
                                <a:rPr lang="en-US" i="1"/>
                              </m:ctrlPr>
                            </m:mPr>
                            <m:mr>
                              <m:e>
                                <m:r>
                                  <a:rPr lang="en-US" i="1"/>
                                  <m:t>𝑐</m:t>
                                </m:r>
                                <m:d>
                                  <m:dPr>
                                    <m:ctrlPr>
                                      <a:rPr lang="en-US" i="1"/>
                                    </m:ctrlPr>
                                  </m:dPr>
                                  <m:e>
                                    <m:sSub>
                                      <m:sSubPr>
                                        <m:ctrlPr>
                                          <a:rPr lang="en-US" i="1"/>
                                        </m:ctrlPr>
                                      </m:sSubPr>
                                      <m:e>
                                        <m:r>
                                          <m:rPr>
                                            <m:sty m:val="p"/>
                                          </m:rPr>
                                          <a:rPr lang="en-US"/>
                                          <m:t>θ</m:t>
                                        </m:r>
                                      </m:e>
                                      <m:sub>
                                        <m:r>
                                          <a:rPr lang="en-US" i="1"/>
                                          <m:t>𝑟𝑜𝑡</m:t>
                                        </m:r>
                                      </m:sub>
                                    </m:sSub>
                                  </m:e>
                                </m:d>
                              </m:e>
                              <m:e>
                                <m:r>
                                  <a:rPr lang="en-US" i="1"/>
                                  <m:t>−</m:t>
                                </m:r>
                                <m:r>
                                  <a:rPr lang="en-US" i="1"/>
                                  <m:t>𝑠</m:t>
                                </m:r>
                                <m:d>
                                  <m:dPr>
                                    <m:ctrlPr>
                                      <a:rPr lang="en-US" i="1"/>
                                    </m:ctrlPr>
                                  </m:dPr>
                                  <m:e>
                                    <m:sSub>
                                      <m:sSubPr>
                                        <m:ctrlPr>
                                          <a:rPr lang="en-US" i="1"/>
                                        </m:ctrlPr>
                                      </m:sSubPr>
                                      <m:e>
                                        <m:r>
                                          <a:rPr lang="en-US" i="1"/>
                                          <m:t>𝜃</m:t>
                                        </m:r>
                                      </m:e>
                                      <m:sub>
                                        <m:r>
                                          <a:rPr lang="en-US" i="1"/>
                                          <m:t>𝑟𝑜𝑡</m:t>
                                        </m:r>
                                      </m:sub>
                                    </m:sSub>
                                  </m:e>
                                </m:d>
                              </m:e>
                              <m:e>
                                <m:r>
                                  <a:rPr lang="en-US" i="1"/>
                                  <m:t>0</m:t>
                                </m:r>
                              </m:e>
                            </m:mr>
                            <m:mr>
                              <m:e>
                                <m:r>
                                  <a:rPr lang="en-US" i="1"/>
                                  <m:t>𝑠</m:t>
                                </m:r>
                                <m:d>
                                  <m:dPr>
                                    <m:ctrlPr>
                                      <a:rPr lang="en-US" i="1"/>
                                    </m:ctrlPr>
                                  </m:dPr>
                                  <m:e>
                                    <m:sSub>
                                      <m:sSubPr>
                                        <m:ctrlPr>
                                          <a:rPr lang="en-US" i="1"/>
                                        </m:ctrlPr>
                                      </m:sSubPr>
                                      <m:e>
                                        <m:r>
                                          <m:rPr>
                                            <m:sty m:val="p"/>
                                          </m:rPr>
                                          <a:rPr lang="en-US"/>
                                          <m:t>θ</m:t>
                                        </m:r>
                                      </m:e>
                                      <m:sub>
                                        <m:r>
                                          <a:rPr lang="en-US" i="1"/>
                                          <m:t>𝑟𝑜𝑡</m:t>
                                        </m:r>
                                      </m:sub>
                                    </m:sSub>
                                  </m:e>
                                </m:d>
                              </m:e>
                              <m:e>
                                <m:r>
                                  <a:rPr lang="en-US" i="1"/>
                                  <m:t>𝑐</m:t>
                                </m:r>
                                <m:d>
                                  <m:dPr>
                                    <m:ctrlPr>
                                      <a:rPr lang="en-US" i="1"/>
                                    </m:ctrlPr>
                                  </m:dPr>
                                  <m:e>
                                    <m:sSub>
                                      <m:sSubPr>
                                        <m:ctrlPr>
                                          <a:rPr lang="en-US" i="1"/>
                                        </m:ctrlPr>
                                      </m:sSubPr>
                                      <m:e>
                                        <m:r>
                                          <m:rPr>
                                            <m:sty m:val="p"/>
                                          </m:rPr>
                                          <a:rPr lang="en-US"/>
                                          <m:t>θ</m:t>
                                        </m:r>
                                      </m:e>
                                      <m:sub>
                                        <m:r>
                                          <a:rPr lang="en-US" i="1"/>
                                          <m:t>𝑟𝑜𝑡</m:t>
                                        </m:r>
                                      </m:sub>
                                    </m:sSub>
                                  </m:e>
                                </m:d>
                              </m:e>
                              <m:e>
                                <m:r>
                                  <a:rPr lang="en-US" i="1"/>
                                  <m:t>0</m:t>
                                </m:r>
                              </m:e>
                            </m:mr>
                            <m:mr>
                              <m:e>
                                <m:r>
                                  <a:rPr lang="en-US" i="1"/>
                                  <m:t>0</m:t>
                                </m:r>
                              </m:e>
                              <m:e>
                                <m:r>
                                  <a:rPr lang="en-US" i="1"/>
                                  <m:t>0</m:t>
                                </m:r>
                              </m:e>
                              <m:e>
                                <m:r>
                                  <a:rPr lang="en-US" i="1"/>
                                  <m:t>1</m:t>
                                </m:r>
                              </m:e>
                            </m:mr>
                          </m:m>
                        </m:e>
                      </m:d>
                      <m:d>
                        <m:dPr>
                          <m:begChr m:val="["/>
                          <m:endChr m:val="]"/>
                          <m:ctrlPr>
                            <a:rPr lang="en-US" i="1"/>
                          </m:ctrlPr>
                        </m:dPr>
                        <m:e>
                          <m:m>
                            <m:mPr>
                              <m:mcs>
                                <m:mc>
                                  <m:mcPr>
                                    <m:count m:val="3"/>
                                    <m:mcJc m:val="center"/>
                                  </m:mcPr>
                                </m:mc>
                              </m:mcs>
                              <m:ctrlPr>
                                <a:rPr lang="en-US" i="1"/>
                              </m:ctrlPr>
                            </m:mPr>
                            <m:mr>
                              <m:e>
                                <m:r>
                                  <a:rPr lang="en-US" i="1"/>
                                  <m:t>1</m:t>
                                </m:r>
                              </m:e>
                              <m:e>
                                <m:r>
                                  <a:rPr lang="en-US" i="1"/>
                                  <m:t>0</m:t>
                                </m:r>
                              </m:e>
                              <m:e>
                                <m:r>
                                  <a:rPr lang="en-US" i="1"/>
                                  <m:t>0</m:t>
                                </m:r>
                              </m:e>
                            </m:mr>
                            <m:mr>
                              <m:e>
                                <m:r>
                                  <a:rPr lang="en-US" i="1"/>
                                  <m:t>0</m:t>
                                </m:r>
                              </m:e>
                              <m:e>
                                <m:r>
                                  <a:rPr lang="en-US" i="1"/>
                                  <m:t>𝑐</m:t>
                                </m:r>
                                <m:d>
                                  <m:dPr>
                                    <m:ctrlPr>
                                      <a:rPr lang="en-US" i="1"/>
                                    </m:ctrlPr>
                                  </m:dPr>
                                  <m:e>
                                    <m:r>
                                      <a:rPr lang="en-US" i="1"/>
                                      <m:t>−</m:t>
                                    </m:r>
                                    <m:sSub>
                                      <m:sSubPr>
                                        <m:ctrlPr>
                                          <a:rPr lang="en-US" i="1"/>
                                        </m:ctrlPr>
                                      </m:sSubPr>
                                      <m:e>
                                        <m:r>
                                          <a:rPr lang="en-US" i="1"/>
                                          <m:t>𝜃</m:t>
                                        </m:r>
                                      </m:e>
                                      <m:sub>
                                        <m:r>
                                          <a:rPr lang="en-US" i="1"/>
                                          <m:t>𝑎𝑙𝑡</m:t>
                                        </m:r>
                                      </m:sub>
                                    </m:sSub>
                                  </m:e>
                                </m:d>
                              </m:e>
                              <m:e>
                                <m:r>
                                  <a:rPr lang="en-US" i="1"/>
                                  <m:t>−</m:t>
                                </m:r>
                                <m:r>
                                  <a:rPr lang="en-US" i="1"/>
                                  <m:t>𝑠</m:t>
                                </m:r>
                                <m:d>
                                  <m:dPr>
                                    <m:ctrlPr>
                                      <a:rPr lang="en-US" i="1"/>
                                    </m:ctrlPr>
                                  </m:dPr>
                                  <m:e>
                                    <m:r>
                                      <a:rPr lang="en-US" i="1"/>
                                      <m:t>−</m:t>
                                    </m:r>
                                    <m:sSub>
                                      <m:sSubPr>
                                        <m:ctrlPr>
                                          <a:rPr lang="en-US" i="1"/>
                                        </m:ctrlPr>
                                      </m:sSubPr>
                                      <m:e>
                                        <m:r>
                                          <a:rPr lang="en-US" i="1"/>
                                          <m:t>𝜃</m:t>
                                        </m:r>
                                      </m:e>
                                      <m:sub>
                                        <m:r>
                                          <a:rPr lang="en-US" i="1"/>
                                          <m:t>𝑎𝑙𝑡</m:t>
                                        </m:r>
                                      </m:sub>
                                    </m:sSub>
                                  </m:e>
                                </m:d>
                              </m:e>
                            </m:mr>
                            <m:mr>
                              <m:e>
                                <m:r>
                                  <a:rPr lang="en-US" i="1"/>
                                  <m:t>0</m:t>
                                </m:r>
                              </m:e>
                              <m:e>
                                <m:r>
                                  <a:rPr lang="en-US" i="1"/>
                                  <m:t>𝑠</m:t>
                                </m:r>
                                <m:d>
                                  <m:dPr>
                                    <m:ctrlPr>
                                      <a:rPr lang="en-US" i="1"/>
                                    </m:ctrlPr>
                                  </m:dPr>
                                  <m:e>
                                    <m:r>
                                      <a:rPr lang="en-US" i="1"/>
                                      <m:t>−</m:t>
                                    </m:r>
                                    <m:sSub>
                                      <m:sSubPr>
                                        <m:ctrlPr>
                                          <a:rPr lang="en-US" i="1"/>
                                        </m:ctrlPr>
                                      </m:sSubPr>
                                      <m:e>
                                        <m:r>
                                          <a:rPr lang="en-US" i="1"/>
                                          <m:t>𝜃</m:t>
                                        </m:r>
                                      </m:e>
                                      <m:sub>
                                        <m:r>
                                          <a:rPr lang="en-US" i="1"/>
                                          <m:t>𝑎𝑙𝑡</m:t>
                                        </m:r>
                                      </m:sub>
                                    </m:sSub>
                                  </m:e>
                                </m:d>
                              </m:e>
                              <m:e>
                                <m:r>
                                  <a:rPr lang="en-US" i="1"/>
                                  <m:t>𝑐</m:t>
                                </m:r>
                                <m:d>
                                  <m:dPr>
                                    <m:ctrlPr>
                                      <a:rPr lang="en-US" i="1"/>
                                    </m:ctrlPr>
                                  </m:dPr>
                                  <m:e>
                                    <m:r>
                                      <a:rPr lang="en-US" i="1"/>
                                      <m:t>−</m:t>
                                    </m:r>
                                    <m:sSub>
                                      <m:sSubPr>
                                        <m:ctrlPr>
                                          <a:rPr lang="en-US" i="1"/>
                                        </m:ctrlPr>
                                      </m:sSubPr>
                                      <m:e>
                                        <m:r>
                                          <a:rPr lang="en-US" i="1"/>
                                          <m:t>𝜃</m:t>
                                        </m:r>
                                      </m:e>
                                      <m:sub>
                                        <m:r>
                                          <a:rPr lang="en-US" i="1"/>
                                          <m:t>𝑎𝑙𝑡</m:t>
                                        </m:r>
                                      </m:sub>
                                    </m:sSub>
                                  </m:e>
                                </m:d>
                              </m:e>
                            </m:mr>
                          </m:m>
                        </m:e>
                      </m:d>
                      <m:d>
                        <m:dPr>
                          <m:begChr m:val="["/>
                          <m:endChr m:val="]"/>
                          <m:ctrlPr>
                            <a:rPr lang="en-US" i="1"/>
                          </m:ctrlPr>
                        </m:dPr>
                        <m:e>
                          <m:m>
                            <m:mPr>
                              <m:mcs>
                                <m:mc>
                                  <m:mcPr>
                                    <m:count m:val="3"/>
                                    <m:mcJc m:val="center"/>
                                  </m:mcPr>
                                </m:mc>
                              </m:mcs>
                              <m:ctrlPr>
                                <a:rPr lang="en-US" i="1"/>
                              </m:ctrlPr>
                            </m:mPr>
                            <m:mr>
                              <m:e>
                                <m:r>
                                  <a:rPr lang="en-US" i="1"/>
                                  <m:t>𝑐</m:t>
                                </m:r>
                                <m:d>
                                  <m:dPr>
                                    <m:ctrlPr>
                                      <a:rPr lang="en-US" i="1"/>
                                    </m:ctrlPr>
                                  </m:dPr>
                                  <m:e>
                                    <m:r>
                                      <a:rPr lang="en-US" i="1"/>
                                      <m:t>−</m:t>
                                    </m:r>
                                    <m:sSub>
                                      <m:sSubPr>
                                        <m:ctrlPr>
                                          <a:rPr lang="en-US" i="1"/>
                                        </m:ctrlPr>
                                      </m:sSubPr>
                                      <m:e>
                                        <m:r>
                                          <a:rPr lang="en-US" i="1"/>
                                          <m:t>𝜃</m:t>
                                        </m:r>
                                      </m:e>
                                      <m:sub>
                                        <m:r>
                                          <a:rPr lang="en-US" i="1"/>
                                          <m:t>𝑎𝑧</m:t>
                                        </m:r>
                                      </m:sub>
                                    </m:sSub>
                                  </m:e>
                                </m:d>
                              </m:e>
                              <m:e>
                                <m:r>
                                  <a:rPr lang="en-US" i="1"/>
                                  <m:t>0</m:t>
                                </m:r>
                              </m:e>
                              <m:e>
                                <m:r>
                                  <a:rPr lang="en-US" i="1"/>
                                  <m:t>𝑠</m:t>
                                </m:r>
                                <m:d>
                                  <m:dPr>
                                    <m:ctrlPr>
                                      <a:rPr lang="en-US" i="1"/>
                                    </m:ctrlPr>
                                  </m:dPr>
                                  <m:e>
                                    <m:r>
                                      <a:rPr lang="en-US" i="1"/>
                                      <m:t>−</m:t>
                                    </m:r>
                                    <m:sSub>
                                      <m:sSubPr>
                                        <m:ctrlPr>
                                          <a:rPr lang="en-US" i="1"/>
                                        </m:ctrlPr>
                                      </m:sSubPr>
                                      <m:e>
                                        <m:r>
                                          <a:rPr lang="en-US" i="1"/>
                                          <m:t>𝜃</m:t>
                                        </m:r>
                                      </m:e>
                                      <m:sub>
                                        <m:r>
                                          <a:rPr lang="en-US" i="1"/>
                                          <m:t>𝑎𝑧</m:t>
                                        </m:r>
                                      </m:sub>
                                    </m:sSub>
                                  </m:e>
                                </m:d>
                              </m:e>
                            </m:mr>
                            <m:mr>
                              <m:e>
                                <m:r>
                                  <a:rPr lang="en-US" i="1"/>
                                  <m:t>0</m:t>
                                </m:r>
                              </m:e>
                              <m:e>
                                <m:r>
                                  <a:rPr lang="en-US" i="1"/>
                                  <m:t>1</m:t>
                                </m:r>
                              </m:e>
                              <m:e>
                                <m:r>
                                  <a:rPr lang="en-US" i="1"/>
                                  <m:t>0</m:t>
                                </m:r>
                              </m:e>
                            </m:mr>
                            <m:mr>
                              <m:e>
                                <m:r>
                                  <a:rPr lang="en-US" i="1"/>
                                  <m:t>−</m:t>
                                </m:r>
                                <m:r>
                                  <a:rPr lang="en-US" i="1"/>
                                  <m:t>𝑠</m:t>
                                </m:r>
                                <m:d>
                                  <m:dPr>
                                    <m:ctrlPr>
                                      <a:rPr lang="en-US" i="1"/>
                                    </m:ctrlPr>
                                  </m:dPr>
                                  <m:e>
                                    <m:r>
                                      <a:rPr lang="en-US" i="1"/>
                                      <m:t>−</m:t>
                                    </m:r>
                                    <m:sSub>
                                      <m:sSubPr>
                                        <m:ctrlPr>
                                          <a:rPr lang="en-US" i="1"/>
                                        </m:ctrlPr>
                                      </m:sSubPr>
                                      <m:e>
                                        <m:r>
                                          <a:rPr lang="en-US" i="1"/>
                                          <m:t>𝜃</m:t>
                                        </m:r>
                                      </m:e>
                                      <m:sub>
                                        <m:r>
                                          <a:rPr lang="en-US" i="1"/>
                                          <m:t>𝑎𝑧</m:t>
                                        </m:r>
                                      </m:sub>
                                    </m:sSub>
                                  </m:e>
                                </m:d>
                              </m:e>
                              <m:e>
                                <m:r>
                                  <a:rPr lang="en-US" i="1"/>
                                  <m:t>0</m:t>
                                </m:r>
                              </m:e>
                              <m:e>
                                <m:r>
                                  <a:rPr lang="en-US" i="1"/>
                                  <m:t>𝑐</m:t>
                                </m:r>
                                <m:d>
                                  <m:dPr>
                                    <m:ctrlPr>
                                      <a:rPr lang="en-US" i="1"/>
                                    </m:ctrlPr>
                                  </m:dPr>
                                  <m:e>
                                    <m:r>
                                      <a:rPr lang="en-US" i="1"/>
                                      <m:t>−</m:t>
                                    </m:r>
                                    <m:sSub>
                                      <m:sSubPr>
                                        <m:ctrlPr>
                                          <a:rPr lang="en-US" i="1"/>
                                        </m:ctrlPr>
                                      </m:sSubPr>
                                      <m:e>
                                        <m:r>
                                          <a:rPr lang="en-US" i="1"/>
                                          <m:t>𝜃</m:t>
                                        </m:r>
                                      </m:e>
                                      <m:sub>
                                        <m:r>
                                          <a:rPr lang="en-US" i="1"/>
                                          <m:t>𝑎𝑧</m:t>
                                        </m:r>
                                      </m:sub>
                                    </m:sSub>
                                  </m:e>
                                </m:d>
                              </m:e>
                            </m:mr>
                          </m:m>
                        </m:e>
                      </m:d>
                    </m:oMath>
                  </m:oMathPara>
                </a14:m>
                <a:endParaRPr lang="en-US" dirty="0" smtClean="0"/>
              </a:p>
              <a:p>
                <a:pPr marL="0" indent="0">
                  <a:buNone/>
                </a:pPr>
                <a:endParaRPr lang="en-US" i="1" dirty="0" smtClean="0"/>
              </a:p>
              <a:p>
                <a:pPr marL="0" indent="0">
                  <a:buNone/>
                </a:pPr>
                <a:r>
                  <a:rPr lang="en-US" dirty="0" smtClean="0"/>
                  <a:t>Where </a:t>
                </a:r>
                <a14:m>
                  <m:oMath xmlns:m="http://schemas.openxmlformats.org/officeDocument/2006/math">
                    <m:sSub>
                      <m:sSubPr>
                        <m:ctrlPr>
                          <a:rPr lang="en-US" i="1">
                            <a:latin typeface="Cambria Math"/>
                          </a:rPr>
                        </m:ctrlPr>
                      </m:sSubPr>
                      <m:e>
                        <m:r>
                          <a:rPr lang="en-US" i="1">
                            <a:latin typeface="Cambria Math"/>
                          </a:rPr>
                          <m:t>𝜃</m:t>
                        </m:r>
                      </m:e>
                      <m:sub>
                        <m:r>
                          <a:rPr lang="en-US" i="1">
                            <a:latin typeface="Cambria Math"/>
                          </a:rPr>
                          <m:t>𝑎𝑙𝑡</m:t>
                        </m:r>
                      </m:sub>
                    </m:sSub>
                  </m:oMath>
                </a14:m>
                <a:r>
                  <a:rPr lang="en-US" dirty="0" smtClean="0"/>
                  <a:t>, </a:t>
                </a:r>
                <a14:m>
                  <m:oMath xmlns:m="http://schemas.openxmlformats.org/officeDocument/2006/math">
                    <m:sSub>
                      <m:sSubPr>
                        <m:ctrlPr>
                          <a:rPr lang="en-US" i="1">
                            <a:latin typeface="Cambria Math"/>
                          </a:rPr>
                        </m:ctrlPr>
                      </m:sSubPr>
                      <m:e>
                        <m:r>
                          <a:rPr lang="en-US" i="1">
                            <a:latin typeface="Cambria Math"/>
                          </a:rPr>
                          <m:t>𝜃</m:t>
                        </m:r>
                      </m:e>
                      <m:sub>
                        <m:r>
                          <a:rPr lang="en-US" i="1">
                            <a:latin typeface="Cambria Math"/>
                          </a:rPr>
                          <m:t>𝑎𝑧</m:t>
                        </m:r>
                      </m:sub>
                    </m:sSub>
                  </m:oMath>
                </a14:m>
                <a:r>
                  <a:rPr lang="en-US" dirty="0" smtClean="0"/>
                  <a:t>, and </a:t>
                </a:r>
                <a14:m>
                  <m:oMath xmlns:m="http://schemas.openxmlformats.org/officeDocument/2006/math">
                    <m:sSub>
                      <m:sSubPr>
                        <m:ctrlPr>
                          <a:rPr lang="en-US" i="1">
                            <a:latin typeface="Cambria Math"/>
                          </a:rPr>
                        </m:ctrlPr>
                      </m:sSubPr>
                      <m:e>
                        <m:r>
                          <m:rPr>
                            <m:sty m:val="p"/>
                          </m:rPr>
                          <a:rPr lang="en-US">
                            <a:latin typeface="Cambria Math"/>
                          </a:rPr>
                          <m:t>θ</m:t>
                        </m:r>
                      </m:e>
                      <m:sub>
                        <m:r>
                          <a:rPr lang="en-US" i="1">
                            <a:latin typeface="Cambria Math"/>
                          </a:rPr>
                          <m:t>𝑟𝑜𝑡</m:t>
                        </m:r>
                      </m:sub>
                    </m:sSub>
                  </m:oMath>
                </a14:m>
                <a:r>
                  <a:rPr lang="en-US" dirty="0" smtClean="0"/>
                  <a:t> are the desired angles for the telescope.</a:t>
                </a:r>
              </a:p>
              <a:p>
                <a:pPr marL="0" indent="0">
                  <a:buNone/>
                </a:pPr>
                <a:endParaRPr lang="en-US" dirty="0"/>
              </a:p>
              <a:p>
                <a:pPr marL="0" indent="0">
                  <a:buNone/>
                </a:pPr>
                <a:r>
                  <a:rPr lang="en-US" dirty="0" smtClean="0"/>
                  <a:t>With non-zero home position this becomes</a:t>
                </a:r>
              </a:p>
              <a:p>
                <a:pPr marL="0" indent="0">
                  <a:buNone/>
                </a:pPr>
                <a:endParaRPr lang="en-US" dirty="0" smtClean="0"/>
              </a:p>
              <a:p>
                <a:pPr marL="0" indent="0">
                  <a:buNone/>
                </a:pPr>
                <a14:m>
                  <m:oMathPara xmlns:m="http://schemas.openxmlformats.org/officeDocument/2006/math">
                    <m:oMathParaPr>
                      <m:jc m:val="left"/>
                    </m:oMathParaPr>
                    <m:oMath xmlns:m="http://schemas.openxmlformats.org/officeDocument/2006/math">
                      <m:r>
                        <a:rPr lang="en-US" i="1"/>
                        <m:t>𝑠𝑇𝑏</m:t>
                      </m:r>
                      <m:sSub>
                        <m:sSubPr>
                          <m:ctrlPr>
                            <a:rPr lang="en-US" i="1"/>
                          </m:ctrlPr>
                        </m:sSubPr>
                        <m:e>
                          <m:r>
                            <a:rPr lang="en-US" i="1"/>
                            <m:t>(</m:t>
                          </m:r>
                          <m:r>
                            <a:rPr lang="en-US" i="1"/>
                            <m:t>𝜃</m:t>
                          </m:r>
                        </m:e>
                        <m:sub>
                          <m:r>
                            <a:rPr lang="en-US" i="1"/>
                            <m:t>𝑎𝑙𝑡</m:t>
                          </m:r>
                        </m:sub>
                      </m:sSub>
                      <m:r>
                        <a:rPr lang="en-US" i="1"/>
                        <m:t>, </m:t>
                      </m:r>
                      <m:sSub>
                        <m:sSubPr>
                          <m:ctrlPr>
                            <a:rPr lang="en-US" i="1"/>
                          </m:ctrlPr>
                        </m:sSubPr>
                        <m:e>
                          <m:r>
                            <a:rPr lang="en-US" i="1"/>
                            <m:t>𝜃</m:t>
                          </m:r>
                        </m:e>
                        <m:sub>
                          <m:r>
                            <a:rPr lang="en-US" i="1"/>
                            <m:t>𝑎𝑧</m:t>
                          </m:r>
                        </m:sub>
                      </m:sSub>
                      <m:r>
                        <a:rPr lang="en-US" i="1"/>
                        <m:t>,</m:t>
                      </m:r>
                      <m:sSub>
                        <m:sSubPr>
                          <m:ctrlPr>
                            <a:rPr lang="en-US" i="1"/>
                          </m:ctrlPr>
                        </m:sSubPr>
                        <m:e>
                          <m:r>
                            <a:rPr lang="en-US" i="1"/>
                            <m:t>𝜃</m:t>
                          </m:r>
                        </m:e>
                        <m:sub>
                          <m:r>
                            <a:rPr lang="en-US" i="1"/>
                            <m:t>𝑟𝑜𝑡</m:t>
                          </m:r>
                        </m:sub>
                      </m:sSub>
                      <m:r>
                        <a:rPr lang="en-US" i="1"/>
                        <m:t>)=</m:t>
                      </m:r>
                      <m:r>
                        <a:rPr lang="en-US" i="1"/>
                        <m:t>𝑅𝑜𝑡𝑍</m:t>
                      </m:r>
                      <m:d>
                        <m:dPr>
                          <m:ctrlPr>
                            <a:rPr lang="en-US" i="1"/>
                          </m:ctrlPr>
                        </m:dPr>
                        <m:e>
                          <m:sSub>
                            <m:sSubPr>
                              <m:ctrlPr>
                                <a:rPr lang="en-US" i="1"/>
                              </m:ctrlPr>
                            </m:sSubPr>
                            <m:e>
                              <m:r>
                                <a:rPr lang="en-US" i="1"/>
                                <m:t>𝜃</m:t>
                              </m:r>
                            </m:e>
                            <m:sub>
                              <m:r>
                                <a:rPr lang="en-US" i="1"/>
                                <m:t>𝑟𝑜𝑡</m:t>
                              </m:r>
                            </m:sub>
                          </m:sSub>
                          <m:r>
                            <a:rPr lang="en-US" i="1"/>
                            <m:t>+</m:t>
                          </m:r>
                          <m:sSub>
                            <m:sSubPr>
                              <m:ctrlPr>
                                <a:rPr lang="en-US" i="1"/>
                              </m:ctrlPr>
                            </m:sSubPr>
                            <m:e>
                              <m:r>
                                <a:rPr lang="en-US" i="1"/>
                                <m:t>𝜙</m:t>
                              </m:r>
                            </m:e>
                            <m:sub>
                              <m:r>
                                <a:rPr lang="en-US" i="1"/>
                                <m:t>𝑟𝑜𝑡</m:t>
                              </m:r>
                            </m:sub>
                          </m:sSub>
                        </m:e>
                      </m:d>
                      <m:r>
                        <a:rPr lang="en-US" i="1"/>
                        <m:t>∗</m:t>
                      </m:r>
                      <m:r>
                        <a:rPr lang="en-US" i="1"/>
                        <m:t>𝑅𝑜𝑡𝑋</m:t>
                      </m:r>
                      <m:d>
                        <m:dPr>
                          <m:ctrlPr>
                            <a:rPr lang="en-US" i="1"/>
                          </m:ctrlPr>
                        </m:dPr>
                        <m:e>
                          <m:r>
                            <a:rPr lang="en-US" i="1"/>
                            <m:t>−</m:t>
                          </m:r>
                          <m:sSub>
                            <m:sSubPr>
                              <m:ctrlPr>
                                <a:rPr lang="en-US" i="1"/>
                              </m:ctrlPr>
                            </m:sSubPr>
                            <m:e>
                              <m:r>
                                <a:rPr lang="en-US" i="1"/>
                                <m:t>𝜃</m:t>
                              </m:r>
                            </m:e>
                            <m:sub>
                              <m:r>
                                <a:rPr lang="en-US" i="1"/>
                                <m:t>𝑎𝑙𝑡</m:t>
                              </m:r>
                            </m:sub>
                          </m:sSub>
                          <m:r>
                            <a:rPr lang="en-US" i="1"/>
                            <m:t>+</m:t>
                          </m:r>
                          <m:sSub>
                            <m:sSubPr>
                              <m:ctrlPr>
                                <a:rPr lang="en-US" i="1"/>
                              </m:ctrlPr>
                            </m:sSubPr>
                            <m:e>
                              <m:r>
                                <a:rPr lang="en-US" i="1"/>
                                <m:t>𝜙</m:t>
                              </m:r>
                            </m:e>
                            <m:sub>
                              <m:r>
                                <a:rPr lang="en-US" i="1"/>
                                <m:t>𝑎𝑙𝑡</m:t>
                              </m:r>
                            </m:sub>
                          </m:sSub>
                        </m:e>
                      </m:d>
                      <m:r>
                        <a:rPr lang="en-US" i="1"/>
                        <m:t>∗</m:t>
                      </m:r>
                      <m:r>
                        <a:rPr lang="en-US" i="1"/>
                        <m:t>𝑅𝑜𝑡𝑌</m:t>
                      </m:r>
                      <m:r>
                        <a:rPr lang="en-US" i="1"/>
                        <m:t>(−</m:t>
                      </m:r>
                      <m:sSub>
                        <m:sSubPr>
                          <m:ctrlPr>
                            <a:rPr lang="en-US" i="1"/>
                          </m:ctrlPr>
                        </m:sSubPr>
                        <m:e>
                          <m:r>
                            <a:rPr lang="en-US" i="1"/>
                            <m:t>𝜃</m:t>
                          </m:r>
                        </m:e>
                        <m:sub>
                          <m:r>
                            <a:rPr lang="en-US" i="1"/>
                            <m:t>𝑎𝑧</m:t>
                          </m:r>
                        </m:sub>
                      </m:sSub>
                      <m:r>
                        <a:rPr lang="en-US" i="1"/>
                        <m:t>+</m:t>
                      </m:r>
                      <m:sSub>
                        <m:sSubPr>
                          <m:ctrlPr>
                            <a:rPr lang="en-US" i="1"/>
                          </m:ctrlPr>
                        </m:sSubPr>
                        <m:e>
                          <m:r>
                            <a:rPr lang="en-US" i="1"/>
                            <m:t>𝜙</m:t>
                          </m:r>
                        </m:e>
                        <m:sub>
                          <m:r>
                            <a:rPr lang="en-US" i="1"/>
                            <m:t>𝑎𝑧</m:t>
                          </m:r>
                        </m:sub>
                      </m:sSub>
                      <m:r>
                        <a:rPr lang="en-US" i="1"/>
                        <m:t>)</m:t>
                      </m:r>
                    </m:oMath>
                  </m:oMathPara>
                </a14:m>
                <a:endParaRPr lang="en-US" dirty="0" smtClean="0"/>
              </a:p>
              <a:p>
                <a:pPr marL="0" indent="0">
                  <a:buNone/>
                </a:pPr>
                <a:endParaRPr lang="en-US" dirty="0"/>
              </a:p>
              <a:p>
                <a:pPr marL="0" indent="0">
                  <a:buNone/>
                </a:pPr>
                <a:r>
                  <a:rPr lang="en-US" dirty="0" smtClean="0"/>
                  <a:t>These equations allow us to find the end points of the linear actuators for any altitude, azimuth, and image rotation.  Which in turn means the length of the actuators can be calculated for any set of angles.</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457200" y="2089408"/>
                <a:ext cx="8229600" cy="4036756"/>
              </a:xfrm>
              <a:blipFill rotWithShape="1">
                <a:blip r:embed="rId2"/>
                <a:stretch>
                  <a:fillRect l="-222" t="-13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77F3ECD-3A63-E343-A879-6035DBBE011F}"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23</a:t>
            </a:fld>
            <a:endParaRPr lang="en-US"/>
          </a:p>
        </p:txBody>
      </p:sp>
    </p:spTree>
    <p:extLst>
      <p:ext uri="{BB962C8B-B14F-4D97-AF65-F5344CB8AC3E}">
        <p14:creationId xmlns:p14="http://schemas.microsoft.com/office/powerpoint/2010/main" val="1625735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a:t>
            </a:r>
            <a:endParaRPr lang="en-US" dirty="0"/>
          </a:p>
        </p:txBody>
      </p:sp>
      <p:sp>
        <p:nvSpPr>
          <p:cNvPr id="3" name="Content Placeholder 2"/>
          <p:cNvSpPr>
            <a:spLocks noGrp="1"/>
          </p:cNvSpPr>
          <p:nvPr>
            <p:ph sz="half" idx="1"/>
          </p:nvPr>
        </p:nvSpPr>
        <p:spPr>
          <a:xfrm>
            <a:off x="457200" y="2089408"/>
            <a:ext cx="8229600" cy="4036756"/>
          </a:xfrm>
        </p:spPr>
        <p:txBody>
          <a:bodyPr>
            <a:normAutofit/>
          </a:bodyPr>
          <a:lstStyle/>
          <a:p>
            <a:pPr marL="0" indent="0">
              <a:buNone/>
            </a:pPr>
            <a:endParaRPr lang="en-US" dirty="0"/>
          </a:p>
        </p:txBody>
      </p:sp>
      <p:sp>
        <p:nvSpPr>
          <p:cNvPr id="4" name="Date Placeholder 3"/>
          <p:cNvSpPr>
            <a:spLocks noGrp="1"/>
          </p:cNvSpPr>
          <p:nvPr>
            <p:ph type="dt" sz="half" idx="10"/>
          </p:nvPr>
        </p:nvSpPr>
        <p:spPr/>
        <p:txBody>
          <a:bodyPr/>
          <a:lstStyle/>
          <a:p>
            <a:fld id="{C77F3ECD-3A63-E343-A879-6035DBBE011F}"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24</a:t>
            </a:fld>
            <a:endParaRPr lang="en-US"/>
          </a:p>
        </p:txBody>
      </p:sp>
    </p:spTree>
    <p:extLst>
      <p:ext uri="{BB962C8B-B14F-4D97-AF65-F5344CB8AC3E}">
        <p14:creationId xmlns:p14="http://schemas.microsoft.com/office/powerpoint/2010/main" val="30365941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8" name="Content Placeholder 7"/>
          <p:cNvSpPr>
            <a:spLocks noGrp="1"/>
          </p:cNvSpPr>
          <p:nvPr>
            <p:ph idx="1"/>
          </p:nvPr>
        </p:nvSpPr>
        <p:spPr/>
        <p:txBody>
          <a:bodyPr/>
          <a:lstStyle/>
          <a:p>
            <a:r>
              <a:rPr lang="en-US" dirty="0">
                <a:hlinkClick r:id="rId2"/>
              </a:rPr>
              <a:t>http://</a:t>
            </a:r>
            <a:r>
              <a:rPr lang="en-US" dirty="0" smtClean="0">
                <a:hlinkClick r:id="rId2"/>
              </a:rPr>
              <a:t>www.astronomyhints.com/mounts.html</a:t>
            </a:r>
            <a:endParaRPr lang="en-US" dirty="0" smtClean="0"/>
          </a:p>
          <a:p>
            <a:r>
              <a:rPr lang="en-US" dirty="0" smtClean="0">
                <a:hlinkClick r:id="rId3"/>
              </a:rPr>
              <a:t>https</a:t>
            </a:r>
            <a:r>
              <a:rPr lang="en-US" dirty="0">
                <a:hlinkClick r:id="rId3"/>
              </a:rPr>
              <a:t>://</a:t>
            </a:r>
            <a:r>
              <a:rPr lang="en-US" dirty="0" smtClean="0">
                <a:hlinkClick r:id="rId3"/>
              </a:rPr>
              <a:t>commons.wikimedia.org/w/index.php?curid=17727911</a:t>
            </a:r>
            <a:endParaRPr lang="en-US" dirty="0" smtClean="0"/>
          </a:p>
          <a:p>
            <a:r>
              <a:rPr lang="en-US" dirty="0" smtClean="0"/>
              <a:t>“Three Degree-of-Freedom Parallel Actuator Telescope Mount” - </a:t>
            </a:r>
            <a:r>
              <a:rPr lang="en-US" dirty="0"/>
              <a:t>http://digitalcommons.calpoly.edu/theses/1547</a:t>
            </a:r>
            <a:endParaRPr lang="en-US" dirty="0" smtClean="0"/>
          </a:p>
          <a:p>
            <a:endParaRPr lang="en-US" dirty="0"/>
          </a:p>
        </p:txBody>
      </p:sp>
      <p:sp>
        <p:nvSpPr>
          <p:cNvPr id="4" name="Date Placeholder 3"/>
          <p:cNvSpPr>
            <a:spLocks noGrp="1"/>
          </p:cNvSpPr>
          <p:nvPr>
            <p:ph type="dt" sz="half" idx="10"/>
          </p:nvPr>
        </p:nvSpPr>
        <p:spPr/>
        <p:txBody>
          <a:bodyPr/>
          <a:lstStyle/>
          <a:p>
            <a:fld id="{C77F3ECD-3A63-E343-A879-6035DBBE011F}" type="datetime1">
              <a:rPr lang="en-US" smtClean="0"/>
              <a:t>7/2/2020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246D25-E5A3-1841-BBE9-2617267BF6FB}" type="slidenum">
              <a:rPr lang="en-US" smtClean="0"/>
              <a:t>25</a:t>
            </a:fld>
            <a:endParaRPr lang="en-US"/>
          </a:p>
        </p:txBody>
      </p:sp>
    </p:spTree>
    <p:extLst>
      <p:ext uri="{BB962C8B-B14F-4D97-AF65-F5344CB8AC3E}">
        <p14:creationId xmlns:p14="http://schemas.microsoft.com/office/powerpoint/2010/main" val="29795335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fld id="{D0ECD0E4-CF03-A743-970B-659E054C7D20}"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26</a:t>
            </a:fld>
            <a:endParaRPr lang="en-US"/>
          </a:p>
        </p:txBody>
      </p:sp>
    </p:spTree>
    <p:extLst>
      <p:ext uri="{BB962C8B-B14F-4D97-AF65-F5344CB8AC3E}">
        <p14:creationId xmlns:p14="http://schemas.microsoft.com/office/powerpoint/2010/main" val="30104794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ctrTitle"/>
          </p:nvPr>
        </p:nvSpPr>
        <p:spPr/>
        <p:txBody>
          <a:bodyPr/>
          <a:lstStyle/>
          <a:p>
            <a:r>
              <a:rPr lang="en-US" dirty="0" smtClean="0"/>
              <a:t>Traditional Telescope Mounts</a:t>
            </a:r>
            <a:endParaRPr lang="en-US" dirty="0"/>
          </a:p>
        </p:txBody>
      </p:sp>
      <p:sp>
        <p:nvSpPr>
          <p:cNvPr id="19" name="Subtitle 18"/>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fld id="{C77F3ECD-3A63-E343-A879-6035DBBE011F}" type="datetime1">
              <a:rPr lang="en-US" smtClean="0"/>
              <a:pPr/>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pPr/>
              <a:t>27</a:t>
            </a:fld>
            <a:endParaRPr lang="en-US"/>
          </a:p>
        </p:txBody>
      </p:sp>
    </p:spTree>
    <p:extLst>
      <p:ext uri="{BB962C8B-B14F-4D97-AF65-F5344CB8AC3E}">
        <p14:creationId xmlns:p14="http://schemas.microsoft.com/office/powerpoint/2010/main" val="5507046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sz="half" idx="1"/>
          </p:nvPr>
        </p:nvSpPr>
        <p:spPr>
          <a:xfrm>
            <a:off x="457200" y="1881950"/>
            <a:ext cx="8229600" cy="4244214"/>
          </a:xfrm>
        </p:spPr>
        <p:txBody>
          <a:bodyPr>
            <a:normAutofit fontScale="92500" lnSpcReduction="10000"/>
          </a:bodyPr>
          <a:lstStyle/>
          <a:p>
            <a:r>
              <a:rPr lang="en-US" dirty="0" smtClean="0"/>
              <a:t>Further investigate the viability of the Parallel Actuator Mount for astronomical use</a:t>
            </a:r>
          </a:p>
          <a:p>
            <a:r>
              <a:rPr lang="en-US" dirty="0" smtClean="0"/>
              <a:t>Minimize custom built components, especially in the control system</a:t>
            </a:r>
          </a:p>
          <a:p>
            <a:r>
              <a:rPr lang="en-US" dirty="0" smtClean="0"/>
              <a:t>Develop velocity control</a:t>
            </a:r>
          </a:p>
          <a:p>
            <a:r>
              <a:rPr lang="en-US" dirty="0" smtClean="0"/>
              <a:t>Develop software that can be customized and expanded by others implementing this style of mount.</a:t>
            </a:r>
          </a:p>
          <a:p>
            <a:r>
              <a:rPr lang="en-US" dirty="0" smtClean="0"/>
              <a:t>Establish testing protocol to allow future iterations of the PAM to be compared.</a:t>
            </a:r>
            <a:endParaRPr lang="en-US" dirty="0"/>
          </a:p>
        </p:txBody>
      </p:sp>
      <p:sp>
        <p:nvSpPr>
          <p:cNvPr id="4" name="Date Placeholder 3"/>
          <p:cNvSpPr>
            <a:spLocks noGrp="1"/>
          </p:cNvSpPr>
          <p:nvPr>
            <p:ph type="dt" sz="half" idx="10"/>
          </p:nvPr>
        </p:nvSpPr>
        <p:spPr/>
        <p:txBody>
          <a:bodyPr/>
          <a:lstStyle/>
          <a:p>
            <a:fld id="{C77F3ECD-3A63-E343-A879-6035DBBE011F}"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3</a:t>
            </a:fld>
            <a:endParaRPr lang="en-US"/>
          </a:p>
        </p:txBody>
      </p:sp>
    </p:spTree>
    <p:extLst>
      <p:ext uri="{BB962C8B-B14F-4D97-AF65-F5344CB8AC3E}">
        <p14:creationId xmlns:p14="http://schemas.microsoft.com/office/powerpoint/2010/main" val="24869877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US" dirty="0" smtClean="0"/>
              <a:t>Background</a:t>
            </a:r>
            <a:endParaRPr lang="en-US" dirty="0"/>
          </a:p>
        </p:txBody>
      </p:sp>
      <p:sp>
        <p:nvSpPr>
          <p:cNvPr id="11" name="Subtitle 10"/>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fld id="{C77F3ECD-3A63-E343-A879-6035DBBE011F}"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4</a:t>
            </a:fld>
            <a:endParaRPr lang="en-US"/>
          </a:p>
        </p:txBody>
      </p:sp>
    </p:spTree>
    <p:extLst>
      <p:ext uri="{BB962C8B-B14F-4D97-AF65-F5344CB8AC3E}">
        <p14:creationId xmlns:p14="http://schemas.microsoft.com/office/powerpoint/2010/main" val="30147890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Pointing a Telescope</a:t>
            </a:r>
            <a:endParaRPr lang="en-US" dirty="0"/>
          </a:p>
        </p:txBody>
      </p:sp>
      <p:sp>
        <p:nvSpPr>
          <p:cNvPr id="3" name="Content Placeholder 2"/>
          <p:cNvSpPr>
            <a:spLocks noGrp="1"/>
          </p:cNvSpPr>
          <p:nvPr>
            <p:ph sz="half" idx="1"/>
          </p:nvPr>
        </p:nvSpPr>
        <p:spPr/>
        <p:txBody>
          <a:bodyPr/>
          <a:lstStyle/>
          <a:p>
            <a:r>
              <a:rPr lang="en-US" dirty="0" smtClean="0"/>
              <a:t>Multiple ways to define where a telescope is pointing</a:t>
            </a:r>
          </a:p>
          <a:p>
            <a:r>
              <a:rPr lang="en-US" dirty="0" smtClean="0"/>
              <a:t>Altitude-Azimuth vs Right Ascension-Declination</a:t>
            </a:r>
            <a:endParaRPr lang="en-US" dirty="0"/>
          </a:p>
        </p:txBody>
      </p:sp>
      <p:sp>
        <p:nvSpPr>
          <p:cNvPr id="4" name="Date Placeholder 3"/>
          <p:cNvSpPr>
            <a:spLocks noGrp="1"/>
          </p:cNvSpPr>
          <p:nvPr>
            <p:ph type="dt" sz="half" idx="10"/>
          </p:nvPr>
        </p:nvSpPr>
        <p:spPr/>
        <p:txBody>
          <a:bodyPr/>
          <a:lstStyle/>
          <a:p>
            <a:fld id="{C77F3ECD-3A63-E343-A879-6035DBBE011F}"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5</a:t>
            </a:fld>
            <a:endParaRPr lang="en-US"/>
          </a:p>
        </p:txBody>
      </p:sp>
      <p:pic>
        <p:nvPicPr>
          <p:cNvPr id="8" name="Content Placeholder 7"/>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4648200" y="2162459"/>
            <a:ext cx="4038600" cy="3890394"/>
          </a:xfrm>
        </p:spPr>
      </p:pic>
    </p:spTree>
    <p:extLst>
      <p:ext uri="{BB962C8B-B14F-4D97-AF65-F5344CB8AC3E}">
        <p14:creationId xmlns:p14="http://schemas.microsoft.com/office/powerpoint/2010/main" val="4003428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Rotation Angle</a:t>
            </a:r>
            <a:endParaRPr lang="en-US" dirty="0"/>
          </a:p>
        </p:txBody>
      </p:sp>
      <p:sp>
        <p:nvSpPr>
          <p:cNvPr id="3" name="Content Placeholder 2"/>
          <p:cNvSpPr>
            <a:spLocks noGrp="1"/>
          </p:cNvSpPr>
          <p:nvPr>
            <p:ph sz="half" idx="1"/>
          </p:nvPr>
        </p:nvSpPr>
        <p:spPr/>
        <p:txBody>
          <a:bodyPr/>
          <a:lstStyle/>
          <a:p>
            <a:r>
              <a:rPr lang="en-US" dirty="0" smtClean="0"/>
              <a:t>Angle of the Optical Tube Assembly (OTA) relative to the object viewed</a:t>
            </a:r>
          </a:p>
          <a:p>
            <a:r>
              <a:rPr lang="en-US" dirty="0" smtClean="0"/>
              <a:t>Required for long exposure photography</a:t>
            </a:r>
          </a:p>
          <a:p>
            <a:endParaRPr lang="en-US" dirty="0"/>
          </a:p>
        </p:txBody>
      </p:sp>
      <p:sp>
        <p:nvSpPr>
          <p:cNvPr id="4" name="Date Placeholder 3"/>
          <p:cNvSpPr>
            <a:spLocks noGrp="1"/>
          </p:cNvSpPr>
          <p:nvPr>
            <p:ph type="dt" sz="half" idx="10"/>
          </p:nvPr>
        </p:nvSpPr>
        <p:spPr/>
        <p:txBody>
          <a:bodyPr/>
          <a:lstStyle/>
          <a:p>
            <a:fld id="{C77F3ECD-3A63-E343-A879-6035DBBE011F}"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6</a:t>
            </a:fld>
            <a:endParaRPr lang="en-US"/>
          </a:p>
        </p:txBody>
      </p:sp>
      <p:pic>
        <p:nvPicPr>
          <p:cNvPr id="8" name="Content Placeholder 7"/>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4688572" y="2089150"/>
            <a:ext cx="3957855" cy="4037013"/>
          </a:xfrm>
        </p:spPr>
      </p:pic>
    </p:spTree>
    <p:extLst>
      <p:ext uri="{BB962C8B-B14F-4D97-AF65-F5344CB8AC3E}">
        <p14:creationId xmlns:p14="http://schemas.microsoft.com/office/powerpoint/2010/main" val="2685380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Altitude-Azimuth Mount</a:t>
            </a:r>
            <a:endParaRPr lang="en-US" dirty="0"/>
          </a:p>
        </p:txBody>
      </p:sp>
      <p:pic>
        <p:nvPicPr>
          <p:cNvPr id="8" name="Content Placeholder 7"/>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97572" y="2089150"/>
            <a:ext cx="3957855" cy="4037013"/>
          </a:xfrm>
        </p:spPr>
      </p:pic>
      <p:sp>
        <p:nvSpPr>
          <p:cNvPr id="4" name="Date Placeholder 3"/>
          <p:cNvSpPr>
            <a:spLocks noGrp="1"/>
          </p:cNvSpPr>
          <p:nvPr>
            <p:ph type="dt" sz="half" idx="10"/>
          </p:nvPr>
        </p:nvSpPr>
        <p:spPr/>
        <p:txBody>
          <a:bodyPr/>
          <a:lstStyle/>
          <a:p>
            <a:fld id="{C77F3ECD-3A63-E343-A879-6035DBBE011F}"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7</a:t>
            </a:fld>
            <a:endParaRPr lang="en-US"/>
          </a:p>
        </p:txBody>
      </p:sp>
      <p:sp>
        <p:nvSpPr>
          <p:cNvPr id="7" name="Content Placeholder 6"/>
          <p:cNvSpPr>
            <a:spLocks noGrp="1"/>
          </p:cNvSpPr>
          <p:nvPr>
            <p:ph sz="half" idx="13"/>
          </p:nvPr>
        </p:nvSpPr>
        <p:spPr/>
        <p:txBody>
          <a:bodyPr>
            <a:normAutofit fontScale="85000" lnSpcReduction="20000"/>
          </a:bodyPr>
          <a:lstStyle/>
          <a:p>
            <a:pPr marL="571500" indent="-457200"/>
            <a:r>
              <a:rPr lang="en-US" dirty="0" smtClean="0"/>
              <a:t>Pros:</a:t>
            </a:r>
          </a:p>
          <a:p>
            <a:pPr marL="971550" lvl="1" indent="-457200"/>
            <a:r>
              <a:rPr lang="en-US" dirty="0" smtClean="0"/>
              <a:t>Direct </a:t>
            </a:r>
            <a:r>
              <a:rPr lang="en-US" dirty="0"/>
              <a:t>encoder measurement of axes of </a:t>
            </a:r>
            <a:r>
              <a:rPr lang="en-US" dirty="0" smtClean="0"/>
              <a:t>interest</a:t>
            </a:r>
          </a:p>
          <a:p>
            <a:pPr marL="571500" indent="-457200"/>
            <a:r>
              <a:rPr lang="en-US" dirty="0" smtClean="0"/>
              <a:t>Cons:</a:t>
            </a:r>
          </a:p>
          <a:p>
            <a:pPr marL="971550" lvl="1" indent="-457200"/>
            <a:r>
              <a:rPr lang="en-US" dirty="0" smtClean="0"/>
              <a:t>Requires </a:t>
            </a:r>
            <a:r>
              <a:rPr lang="en-US" dirty="0"/>
              <a:t>‘image </a:t>
            </a:r>
            <a:r>
              <a:rPr lang="en-US" dirty="0" err="1"/>
              <a:t>derotation</a:t>
            </a:r>
            <a:r>
              <a:rPr lang="en-US" dirty="0"/>
              <a:t>’ for long exposure </a:t>
            </a:r>
            <a:r>
              <a:rPr lang="en-US" dirty="0" smtClean="0"/>
              <a:t>photography</a:t>
            </a:r>
          </a:p>
          <a:p>
            <a:pPr marL="971550" lvl="1" indent="-457200"/>
            <a:r>
              <a:rPr lang="en-US" dirty="0" smtClean="0"/>
              <a:t>Series </a:t>
            </a:r>
            <a:r>
              <a:rPr lang="en-US" dirty="0"/>
              <a:t>mounted actuators require stronger motors</a:t>
            </a:r>
          </a:p>
          <a:p>
            <a:endParaRPr lang="en-US" dirty="0"/>
          </a:p>
        </p:txBody>
      </p:sp>
    </p:spTree>
    <p:extLst>
      <p:ext uri="{BB962C8B-B14F-4D97-AF65-F5344CB8AC3E}">
        <p14:creationId xmlns:p14="http://schemas.microsoft.com/office/powerpoint/2010/main" val="11545292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Equatorial Mount</a:t>
            </a:r>
            <a:endParaRPr lang="en-US" dirty="0"/>
          </a:p>
        </p:txBody>
      </p:sp>
      <p:pic>
        <p:nvPicPr>
          <p:cNvPr id="10" name="Content Placeholder 9"/>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84656" y="2089150"/>
            <a:ext cx="2583688" cy="4037013"/>
          </a:xfrm>
        </p:spPr>
      </p:pic>
      <p:sp>
        <p:nvSpPr>
          <p:cNvPr id="4" name="Date Placeholder 3"/>
          <p:cNvSpPr>
            <a:spLocks noGrp="1"/>
          </p:cNvSpPr>
          <p:nvPr>
            <p:ph type="dt" sz="half" idx="10"/>
          </p:nvPr>
        </p:nvSpPr>
        <p:spPr/>
        <p:txBody>
          <a:bodyPr/>
          <a:lstStyle/>
          <a:p>
            <a:fld id="{13A04A43-993C-7946-ADA9-E0961E977791}"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8</a:t>
            </a:fld>
            <a:endParaRPr lang="en-US"/>
          </a:p>
        </p:txBody>
      </p:sp>
      <p:sp>
        <p:nvSpPr>
          <p:cNvPr id="9" name="Content Placeholder 8"/>
          <p:cNvSpPr>
            <a:spLocks noGrp="1"/>
          </p:cNvSpPr>
          <p:nvPr>
            <p:ph sz="half" idx="13"/>
          </p:nvPr>
        </p:nvSpPr>
        <p:spPr/>
        <p:txBody>
          <a:bodyPr>
            <a:normAutofit fontScale="92500" lnSpcReduction="20000"/>
          </a:bodyPr>
          <a:lstStyle/>
          <a:p>
            <a:r>
              <a:rPr lang="en-US" dirty="0" smtClean="0"/>
              <a:t>Pros:</a:t>
            </a:r>
          </a:p>
          <a:p>
            <a:pPr lvl="1"/>
            <a:r>
              <a:rPr lang="en-US" dirty="0" smtClean="0"/>
              <a:t>Does </a:t>
            </a:r>
            <a:r>
              <a:rPr lang="en-US" dirty="0"/>
              <a:t>not require image </a:t>
            </a:r>
            <a:r>
              <a:rPr lang="en-US" dirty="0" err="1" smtClean="0"/>
              <a:t>derotation</a:t>
            </a:r>
            <a:endParaRPr lang="en-US" dirty="0"/>
          </a:p>
          <a:p>
            <a:pPr lvl="1"/>
            <a:r>
              <a:rPr lang="en-US" dirty="0" smtClean="0"/>
              <a:t>Direct </a:t>
            </a:r>
            <a:r>
              <a:rPr lang="en-US" dirty="0"/>
              <a:t>encoder measurement of </a:t>
            </a:r>
            <a:r>
              <a:rPr lang="en-US" dirty="0" smtClean="0"/>
              <a:t>axes</a:t>
            </a:r>
          </a:p>
          <a:p>
            <a:r>
              <a:rPr lang="en-US" dirty="0" smtClean="0"/>
              <a:t>Cons:</a:t>
            </a:r>
          </a:p>
          <a:p>
            <a:pPr lvl="1"/>
            <a:r>
              <a:rPr lang="en-US" dirty="0" smtClean="0"/>
              <a:t>Complicated </a:t>
            </a:r>
            <a:r>
              <a:rPr lang="en-US" dirty="0"/>
              <a:t>load </a:t>
            </a:r>
            <a:r>
              <a:rPr lang="en-US" dirty="0" smtClean="0"/>
              <a:t>paths require heavier mount</a:t>
            </a:r>
          </a:p>
          <a:p>
            <a:pPr lvl="1"/>
            <a:r>
              <a:rPr lang="en-US" dirty="0"/>
              <a:t>Series mounted actuators require stronger motors</a:t>
            </a:r>
          </a:p>
          <a:p>
            <a:pPr lvl="1"/>
            <a:endParaRPr lang="en-US" dirty="0"/>
          </a:p>
          <a:p>
            <a:endParaRPr lang="en-US" dirty="0"/>
          </a:p>
        </p:txBody>
      </p:sp>
    </p:spTree>
    <p:extLst>
      <p:ext uri="{BB962C8B-B14F-4D97-AF65-F5344CB8AC3E}">
        <p14:creationId xmlns:p14="http://schemas.microsoft.com/office/powerpoint/2010/main" val="37005291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Actuator Mount</a:t>
            </a:r>
            <a:endParaRPr lang="en-US" dirty="0"/>
          </a:p>
        </p:txBody>
      </p:sp>
      <p:pic>
        <p:nvPicPr>
          <p:cNvPr id="8" name="Content Placeholder 7"/>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7935" y="2180848"/>
            <a:ext cx="4078370" cy="3748138"/>
          </a:xfrm>
        </p:spPr>
      </p:pic>
      <p:sp>
        <p:nvSpPr>
          <p:cNvPr id="4" name="Date Placeholder 3"/>
          <p:cNvSpPr>
            <a:spLocks noGrp="1"/>
          </p:cNvSpPr>
          <p:nvPr>
            <p:ph type="dt" sz="half" idx="10"/>
          </p:nvPr>
        </p:nvSpPr>
        <p:spPr/>
        <p:txBody>
          <a:bodyPr/>
          <a:lstStyle/>
          <a:p>
            <a:fld id="{C77F3ECD-3A63-E343-A879-6035DBBE011F}" type="datetime1">
              <a:rPr lang="en-US" smtClean="0"/>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46D25-E5A3-1841-BBE9-2617267BF6FB}" type="slidenum">
              <a:rPr lang="en-US" smtClean="0"/>
              <a:t>9</a:t>
            </a:fld>
            <a:endParaRPr lang="en-US"/>
          </a:p>
        </p:txBody>
      </p:sp>
      <p:sp>
        <p:nvSpPr>
          <p:cNvPr id="7" name="Content Placeholder 6"/>
          <p:cNvSpPr>
            <a:spLocks noGrp="1"/>
          </p:cNvSpPr>
          <p:nvPr>
            <p:ph sz="half" idx="13"/>
          </p:nvPr>
        </p:nvSpPr>
        <p:spPr/>
        <p:txBody>
          <a:bodyPr>
            <a:normAutofit fontScale="92500" lnSpcReduction="10000"/>
          </a:bodyPr>
          <a:lstStyle/>
          <a:p>
            <a:r>
              <a:rPr lang="en-US" dirty="0" smtClean="0"/>
              <a:t>Pros:</a:t>
            </a:r>
          </a:p>
          <a:p>
            <a:pPr lvl="1"/>
            <a:r>
              <a:rPr lang="en-US" dirty="0" smtClean="0"/>
              <a:t>Parallel Actuators share load</a:t>
            </a:r>
          </a:p>
          <a:p>
            <a:pPr lvl="1"/>
            <a:r>
              <a:rPr lang="en-US" dirty="0" smtClean="0"/>
              <a:t>Two force members lead to simplified loading</a:t>
            </a:r>
          </a:p>
          <a:p>
            <a:r>
              <a:rPr lang="en-US" dirty="0" smtClean="0"/>
              <a:t>Cons:</a:t>
            </a:r>
          </a:p>
          <a:p>
            <a:pPr lvl="1"/>
            <a:r>
              <a:rPr lang="en-US" dirty="0" smtClean="0"/>
              <a:t>No direct measurement of desired angles</a:t>
            </a:r>
          </a:p>
        </p:txBody>
      </p:sp>
    </p:spTree>
    <p:extLst>
      <p:ext uri="{BB962C8B-B14F-4D97-AF65-F5344CB8AC3E}">
        <p14:creationId xmlns:p14="http://schemas.microsoft.com/office/powerpoint/2010/main" val="370756579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al Poly Sheil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1325</TotalTime>
  <Words>682</Words>
  <Application>Microsoft Office PowerPoint</Application>
  <PresentationFormat>On-screen Show (4:3)</PresentationFormat>
  <Paragraphs>192</Paragraphs>
  <Slides>27</Slides>
  <Notes>13</Notes>
  <HiddenSlides>0</HiddenSlides>
  <MMClips>0</MMClip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1_Office Theme</vt:lpstr>
      <vt:lpstr>Cal Poly Sheild</vt:lpstr>
      <vt:lpstr>Telescope Parallel Actuator Mount: Control and Testing</vt:lpstr>
      <vt:lpstr>PowerPoint Presentation</vt:lpstr>
      <vt:lpstr>Goals</vt:lpstr>
      <vt:lpstr>Background</vt:lpstr>
      <vt:lpstr>Pointing a Telescope</vt:lpstr>
      <vt:lpstr>Image Rotation Angle</vt:lpstr>
      <vt:lpstr>Altitude-Azimuth Mount</vt:lpstr>
      <vt:lpstr>Equatorial Mount</vt:lpstr>
      <vt:lpstr>Parallel Actuator Mount</vt:lpstr>
      <vt:lpstr>Mechanical Design</vt:lpstr>
      <vt:lpstr>PowerPoint Presentation</vt:lpstr>
      <vt:lpstr>Linear Actuator</vt:lpstr>
      <vt:lpstr>Dual-Revolute Joints</vt:lpstr>
      <vt:lpstr>Ball Joint</vt:lpstr>
      <vt:lpstr>Electrical Design</vt:lpstr>
      <vt:lpstr>Microcontroller - STM32 Nucleo-L476RG</vt:lpstr>
      <vt:lpstr>Micropython</vt:lpstr>
      <vt:lpstr>Stepper Motor Driver – L6470</vt:lpstr>
      <vt:lpstr>Stepper Motor</vt:lpstr>
      <vt:lpstr>Shoe of Brian</vt:lpstr>
      <vt:lpstr>Control</vt:lpstr>
      <vt:lpstr>Transformation Coordinate Systems</vt:lpstr>
      <vt:lpstr>Transformation Matrices</vt:lpstr>
      <vt:lpstr>Velocity</vt:lpstr>
      <vt:lpstr>References</vt:lpstr>
      <vt:lpstr>Questions?</vt:lpstr>
      <vt:lpstr>Traditional Telescope Mounts</vt:lpstr>
    </vt:vector>
  </TitlesOfParts>
  <Company>Cal Poly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Artho-Bentz</dc:creator>
  <cp:lastModifiedBy>Sam Artho-Bentz</cp:lastModifiedBy>
  <cp:revision>114</cp:revision>
  <dcterms:created xsi:type="dcterms:W3CDTF">2015-10-26T20:42:37Z</dcterms:created>
  <dcterms:modified xsi:type="dcterms:W3CDTF">2020-07-02T20:52:55Z</dcterms:modified>
</cp:coreProperties>
</file>